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73" r:id="rId16"/>
    <p:sldId id="274" r:id="rId17"/>
    <p:sldId id="275" r:id="rId18"/>
    <p:sldId id="276" r:id="rId19"/>
    <p:sldId id="269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293" r:id="rId34"/>
    <p:sldId id="294" r:id="rId35"/>
    <p:sldId id="295" r:id="rId36"/>
    <p:sldId id="296" r:id="rId37"/>
    <p:sldId id="300" r:id="rId38"/>
    <p:sldId id="299" r:id="rId39"/>
    <p:sldId id="298" r:id="rId40"/>
    <p:sldId id="302" r:id="rId41"/>
    <p:sldId id="30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03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8264C7-E94B-CF41-A3AE-35B7BDF9A57E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ru-RU"/>
        </a:p>
      </dgm:t>
    </dgm:pt>
    <dgm:pt modelId="{A12F8C28-B52E-694D-8686-54B04D0F450E}">
      <dgm:prSet/>
      <dgm:spPr/>
      <dgm:t>
        <a:bodyPr/>
        <a:lstStyle/>
        <a:p>
          <a:r>
            <a:rPr lang="en-US" dirty="0"/>
            <a:t>ARIMA</a:t>
          </a:r>
          <a:r>
            <a:rPr lang="ru-RU" dirty="0"/>
            <a:t> </a:t>
          </a:r>
          <a:r>
            <a:rPr lang="ru-KZ" dirty="0"/>
            <a:t>(Auto Regressive Integrated Moving Average) - </a:t>
          </a:r>
          <a:r>
            <a:rPr lang="ru-RU" dirty="0"/>
            <a:t>это комбинация двух моделей </a:t>
          </a:r>
          <a:r>
            <a:rPr lang="en-US" dirty="0"/>
            <a:t>A</a:t>
          </a:r>
          <a:r>
            <a:rPr lang="ru-KZ" dirty="0"/>
            <a:t>R (Auto Regressive) &amp; MA (Moving Average):</a:t>
          </a:r>
        </a:p>
      </dgm:t>
    </dgm:pt>
    <dgm:pt modelId="{D6EA910E-EC70-9B44-93D5-203A086E25D5}" type="parTrans" cxnId="{F3CEC706-3447-9B4A-88C9-52F66A094FCB}">
      <dgm:prSet/>
      <dgm:spPr/>
      <dgm:t>
        <a:bodyPr/>
        <a:lstStyle/>
        <a:p>
          <a:endParaRPr lang="ru-RU"/>
        </a:p>
      </dgm:t>
    </dgm:pt>
    <dgm:pt modelId="{55270BED-2971-1049-B897-BCE3EEB6299B}" type="sibTrans" cxnId="{F3CEC706-3447-9B4A-88C9-52F66A094FCB}">
      <dgm:prSet/>
      <dgm:spPr/>
      <dgm:t>
        <a:bodyPr/>
        <a:lstStyle/>
        <a:p>
          <a:endParaRPr lang="ru-RU"/>
        </a:p>
      </dgm:t>
    </dgm:pt>
    <dgm:pt modelId="{0406753D-D22B-174F-85D0-137625C969B7}">
      <dgm:prSet/>
      <dgm:spPr/>
      <dgm:t>
        <a:bodyPr/>
        <a:lstStyle/>
        <a:p>
          <a:r>
            <a:rPr lang="ru-KZ"/>
            <a:t>Он имеет 3 гиперпараметра:</a:t>
          </a:r>
        </a:p>
      </dgm:t>
    </dgm:pt>
    <dgm:pt modelId="{9097589D-AEA2-384B-83EA-BB196CFE8943}" type="parTrans" cxnId="{8390B113-C703-0346-AD2E-1F4D622A7D78}">
      <dgm:prSet/>
      <dgm:spPr/>
      <dgm:t>
        <a:bodyPr/>
        <a:lstStyle/>
        <a:p>
          <a:endParaRPr lang="ru-RU"/>
        </a:p>
      </dgm:t>
    </dgm:pt>
    <dgm:pt modelId="{58A60E71-C352-4043-B2AA-567457164E63}" type="sibTrans" cxnId="{8390B113-C703-0346-AD2E-1F4D622A7D78}">
      <dgm:prSet/>
      <dgm:spPr/>
      <dgm:t>
        <a:bodyPr/>
        <a:lstStyle/>
        <a:p>
          <a:endParaRPr lang="ru-RU"/>
        </a:p>
      </dgm:t>
    </dgm:pt>
    <dgm:pt modelId="{F81B173F-9B94-6D40-975D-FF73188A5EA1}">
      <dgm:prSet/>
      <dgm:spPr/>
      <dgm:t>
        <a:bodyPr/>
        <a:lstStyle/>
        <a:p>
          <a:r>
            <a:rPr lang="ru-KZ"/>
            <a:t>P – авторегрессивные лаги; </a:t>
          </a:r>
        </a:p>
      </dgm:t>
    </dgm:pt>
    <dgm:pt modelId="{6A014D11-D7D5-224D-B4ED-0CF470595755}" type="parTrans" cxnId="{FC91147F-F9AE-D645-8388-0CC2307C5F51}">
      <dgm:prSet/>
      <dgm:spPr/>
      <dgm:t>
        <a:bodyPr/>
        <a:lstStyle/>
        <a:p>
          <a:endParaRPr lang="ru-RU"/>
        </a:p>
      </dgm:t>
    </dgm:pt>
    <dgm:pt modelId="{C5CA6F4C-FEF4-F540-9AD4-ECEBAEEE0505}" type="sibTrans" cxnId="{FC91147F-F9AE-D645-8388-0CC2307C5F51}">
      <dgm:prSet/>
      <dgm:spPr/>
      <dgm:t>
        <a:bodyPr/>
        <a:lstStyle/>
        <a:p>
          <a:endParaRPr lang="ru-RU"/>
        </a:p>
      </dgm:t>
    </dgm:pt>
    <dgm:pt modelId="{6C8E2A7E-585C-AB42-88F9-49500BC90FF9}">
      <dgm:prSet/>
      <dgm:spPr/>
      <dgm:t>
        <a:bodyPr/>
        <a:lstStyle/>
        <a:p>
          <a:r>
            <a:rPr lang="en-US"/>
            <a:t>d</a:t>
          </a:r>
          <a:r>
            <a:rPr lang="ru-KZ"/>
            <a:t> – порядок дифференцирования;</a:t>
          </a:r>
        </a:p>
      </dgm:t>
    </dgm:pt>
    <dgm:pt modelId="{9DBAA408-87F4-3448-B644-5E820AA5A3F0}" type="parTrans" cxnId="{35FE1E4A-CDCC-8C45-AFFA-24743B19CE7A}">
      <dgm:prSet/>
      <dgm:spPr/>
      <dgm:t>
        <a:bodyPr/>
        <a:lstStyle/>
        <a:p>
          <a:endParaRPr lang="ru-RU"/>
        </a:p>
      </dgm:t>
    </dgm:pt>
    <dgm:pt modelId="{D7370464-4675-3D41-8FDC-D17CE48F0ACD}" type="sibTrans" cxnId="{35FE1E4A-CDCC-8C45-AFFA-24743B19CE7A}">
      <dgm:prSet/>
      <dgm:spPr/>
      <dgm:t>
        <a:bodyPr/>
        <a:lstStyle/>
        <a:p>
          <a:endParaRPr lang="ru-RU"/>
        </a:p>
      </dgm:t>
    </dgm:pt>
    <dgm:pt modelId="{B6B6A1BD-D440-274B-8CA0-DC84CC9227BE}">
      <dgm:prSet/>
      <dgm:spPr/>
      <dgm:t>
        <a:bodyPr/>
        <a:lstStyle/>
        <a:p>
          <a:r>
            <a:rPr lang="ru-KZ"/>
            <a:t>Q – среднее </a:t>
          </a:r>
          <a:r>
            <a:rPr lang="ru-RU"/>
            <a:t>скользящее</a:t>
          </a:r>
          <a:r>
            <a:rPr lang="ru-KZ"/>
            <a:t>, которые соответственно поступают из компонентов AR, I &amp; MA</a:t>
          </a:r>
        </a:p>
      </dgm:t>
    </dgm:pt>
    <dgm:pt modelId="{B679F802-FC8A-944C-8D12-1AD6A983F60C}" type="parTrans" cxnId="{0FC2AD7A-7F2D-824E-AF5D-D6B08171F496}">
      <dgm:prSet/>
      <dgm:spPr/>
      <dgm:t>
        <a:bodyPr/>
        <a:lstStyle/>
        <a:p>
          <a:endParaRPr lang="ru-RU"/>
        </a:p>
      </dgm:t>
    </dgm:pt>
    <dgm:pt modelId="{BA0CCFF4-8D8D-ED44-8F29-D6A672CD0152}" type="sibTrans" cxnId="{0FC2AD7A-7F2D-824E-AF5D-D6B08171F496}">
      <dgm:prSet/>
      <dgm:spPr/>
      <dgm:t>
        <a:bodyPr/>
        <a:lstStyle/>
        <a:p>
          <a:endParaRPr lang="ru-RU"/>
        </a:p>
      </dgm:t>
    </dgm:pt>
    <dgm:pt modelId="{8095C741-588D-4446-9649-2C8650A602E7}">
      <dgm:prSet/>
      <dgm:spPr/>
      <dgm:t>
        <a:bodyPr/>
        <a:lstStyle/>
        <a:p>
          <a:r>
            <a:rPr lang="ru-KZ"/>
            <a:t>Часть AR является корреляцией между предыдущими и текущими периодами времени</a:t>
          </a:r>
        </a:p>
      </dgm:t>
    </dgm:pt>
    <dgm:pt modelId="{6433D589-0317-F742-8C69-07BB46703A93}" type="parTrans" cxnId="{6DB6B83F-92FD-004C-AA7E-222FEF706238}">
      <dgm:prSet/>
      <dgm:spPr/>
      <dgm:t>
        <a:bodyPr/>
        <a:lstStyle/>
        <a:p>
          <a:endParaRPr lang="ru-RU"/>
        </a:p>
      </dgm:t>
    </dgm:pt>
    <dgm:pt modelId="{8DDAB58F-3050-0F4A-853B-1C6239A5A4C0}" type="sibTrans" cxnId="{6DB6B83F-92FD-004C-AA7E-222FEF706238}">
      <dgm:prSet/>
      <dgm:spPr/>
      <dgm:t>
        <a:bodyPr/>
        <a:lstStyle/>
        <a:p>
          <a:endParaRPr lang="ru-RU"/>
        </a:p>
      </dgm:t>
    </dgm:pt>
    <dgm:pt modelId="{40BC1E7A-A372-0248-BB58-D671EA5E6652}">
      <dgm:prSet/>
      <dgm:spPr/>
      <dgm:t>
        <a:bodyPr/>
        <a:lstStyle/>
        <a:p>
          <a:r>
            <a:rPr lang="ru-KZ"/>
            <a:t>Для сглаживания шума используется MA-часть</a:t>
          </a:r>
        </a:p>
      </dgm:t>
    </dgm:pt>
    <dgm:pt modelId="{10FB3F03-D6B2-DA4F-995A-9019AB27F714}" type="parTrans" cxnId="{C7969E22-606A-914F-B668-48097B666020}">
      <dgm:prSet/>
      <dgm:spPr/>
      <dgm:t>
        <a:bodyPr/>
        <a:lstStyle/>
        <a:p>
          <a:endParaRPr lang="ru-RU"/>
        </a:p>
      </dgm:t>
    </dgm:pt>
    <dgm:pt modelId="{F6B61F07-53CE-054E-80F3-DA3D2F0C7B00}" type="sibTrans" cxnId="{C7969E22-606A-914F-B668-48097B666020}">
      <dgm:prSet/>
      <dgm:spPr/>
      <dgm:t>
        <a:bodyPr/>
        <a:lstStyle/>
        <a:p>
          <a:endParaRPr lang="ru-RU"/>
        </a:p>
      </dgm:t>
    </dgm:pt>
    <dgm:pt modelId="{D18B4165-0C26-D943-A5CF-16D0AB174867}">
      <dgm:prSet/>
      <dgm:spPr/>
      <dgm:t>
        <a:bodyPr/>
        <a:lstStyle/>
        <a:p>
          <a:r>
            <a:rPr lang="ru-KZ"/>
            <a:t>Часть I связывает воедино части AR &amp; MA.</a:t>
          </a:r>
        </a:p>
      </dgm:t>
    </dgm:pt>
    <dgm:pt modelId="{7BB50A36-8519-084E-A999-3E0E52A8FF86}" type="parTrans" cxnId="{38B2B522-7D83-294B-8677-40648088657A}">
      <dgm:prSet/>
      <dgm:spPr/>
      <dgm:t>
        <a:bodyPr/>
        <a:lstStyle/>
        <a:p>
          <a:endParaRPr lang="ru-RU"/>
        </a:p>
      </dgm:t>
    </dgm:pt>
    <dgm:pt modelId="{CF679EF0-8020-A143-B363-C7685A87939E}" type="sibTrans" cxnId="{38B2B522-7D83-294B-8677-40648088657A}">
      <dgm:prSet/>
      <dgm:spPr/>
      <dgm:t>
        <a:bodyPr/>
        <a:lstStyle/>
        <a:p>
          <a:endParaRPr lang="ru-RU"/>
        </a:p>
      </dgm:t>
    </dgm:pt>
    <dgm:pt modelId="{09C55971-0B32-534E-9A79-D274F4488235}" type="pres">
      <dgm:prSet presAssocID="{9E8264C7-E94B-CF41-A3AE-35B7BDF9A57E}" presName="linear" presStyleCnt="0">
        <dgm:presLayoutVars>
          <dgm:animLvl val="lvl"/>
          <dgm:resizeHandles val="exact"/>
        </dgm:presLayoutVars>
      </dgm:prSet>
      <dgm:spPr/>
    </dgm:pt>
    <dgm:pt modelId="{D24DC364-5B56-164C-B48A-C23DEA9A210C}" type="pres">
      <dgm:prSet presAssocID="{A12F8C28-B52E-694D-8686-54B04D0F450E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2AE4F860-1B1D-0F46-9871-ACCBFA862352}" type="pres">
      <dgm:prSet presAssocID="{55270BED-2971-1049-B897-BCE3EEB6299B}" presName="spacer" presStyleCnt="0"/>
      <dgm:spPr/>
    </dgm:pt>
    <dgm:pt modelId="{9E9C06AF-1FBD-7649-96A8-D92A8C8B1590}" type="pres">
      <dgm:prSet presAssocID="{0406753D-D22B-174F-85D0-137625C969B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553DB0B9-5ABF-264C-9544-8231DE0F89B7}" type="pres">
      <dgm:prSet presAssocID="{58A60E71-C352-4043-B2AA-567457164E63}" presName="spacer" presStyleCnt="0"/>
      <dgm:spPr/>
    </dgm:pt>
    <dgm:pt modelId="{E2559F45-4225-4F46-9A1C-8AC20DC02809}" type="pres">
      <dgm:prSet presAssocID="{F81B173F-9B94-6D40-975D-FF73188A5EA1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0394AB0-49E1-1844-A32F-EFD90C6DE131}" type="pres">
      <dgm:prSet presAssocID="{C5CA6F4C-FEF4-F540-9AD4-ECEBAEEE0505}" presName="spacer" presStyleCnt="0"/>
      <dgm:spPr/>
    </dgm:pt>
    <dgm:pt modelId="{5F5D179E-AFEE-0F47-92EA-BF5E4B750D8A}" type="pres">
      <dgm:prSet presAssocID="{6C8E2A7E-585C-AB42-88F9-49500BC90FF9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DFEDD5E-2618-C34D-ACF9-FB0B06638C78}" type="pres">
      <dgm:prSet presAssocID="{D7370464-4675-3D41-8FDC-D17CE48F0ACD}" presName="spacer" presStyleCnt="0"/>
      <dgm:spPr/>
    </dgm:pt>
    <dgm:pt modelId="{3CC5472F-66F4-5F46-84DE-5295257CDA13}" type="pres">
      <dgm:prSet presAssocID="{B6B6A1BD-D440-274B-8CA0-DC84CC9227BE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23555BB-2C6A-574B-BDBB-F9ED81D11521}" type="pres">
      <dgm:prSet presAssocID="{BA0CCFF4-8D8D-ED44-8F29-D6A672CD0152}" presName="spacer" presStyleCnt="0"/>
      <dgm:spPr/>
    </dgm:pt>
    <dgm:pt modelId="{8AD34698-8F6C-C14E-950D-59EB8B4FC5ED}" type="pres">
      <dgm:prSet presAssocID="{8095C741-588D-4446-9649-2C8650A602E7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7CDEFE8-4EF7-A643-A4D3-574EEC21ACFC}" type="pres">
      <dgm:prSet presAssocID="{8DDAB58F-3050-0F4A-853B-1C6239A5A4C0}" presName="spacer" presStyleCnt="0"/>
      <dgm:spPr/>
    </dgm:pt>
    <dgm:pt modelId="{9A06CBE2-8F49-0544-9702-E9A37105E801}" type="pres">
      <dgm:prSet presAssocID="{40BC1E7A-A372-0248-BB58-D671EA5E6652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CBE52C67-CFFF-1741-9EED-9E795E3EEFB7}" type="pres">
      <dgm:prSet presAssocID="{F6B61F07-53CE-054E-80F3-DA3D2F0C7B00}" presName="spacer" presStyleCnt="0"/>
      <dgm:spPr/>
    </dgm:pt>
    <dgm:pt modelId="{56E913D1-DA60-DA42-934E-D8E04B47A0D2}" type="pres">
      <dgm:prSet presAssocID="{D18B4165-0C26-D943-A5CF-16D0AB174867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F3CEC706-3447-9B4A-88C9-52F66A094FCB}" srcId="{9E8264C7-E94B-CF41-A3AE-35B7BDF9A57E}" destId="{A12F8C28-B52E-694D-8686-54B04D0F450E}" srcOrd="0" destOrd="0" parTransId="{D6EA910E-EC70-9B44-93D5-203A086E25D5}" sibTransId="{55270BED-2971-1049-B897-BCE3EEB6299B}"/>
    <dgm:cxn modelId="{8390B113-C703-0346-AD2E-1F4D622A7D78}" srcId="{9E8264C7-E94B-CF41-A3AE-35B7BDF9A57E}" destId="{0406753D-D22B-174F-85D0-137625C969B7}" srcOrd="1" destOrd="0" parTransId="{9097589D-AEA2-384B-83EA-BB196CFE8943}" sibTransId="{58A60E71-C352-4043-B2AA-567457164E63}"/>
    <dgm:cxn modelId="{3AA57C1D-F8EE-D54C-8CEE-56CC9BF5E524}" type="presOf" srcId="{9E8264C7-E94B-CF41-A3AE-35B7BDF9A57E}" destId="{09C55971-0B32-534E-9A79-D274F4488235}" srcOrd="0" destOrd="0" presId="urn:microsoft.com/office/officeart/2005/8/layout/vList2"/>
    <dgm:cxn modelId="{C7969E22-606A-914F-B668-48097B666020}" srcId="{9E8264C7-E94B-CF41-A3AE-35B7BDF9A57E}" destId="{40BC1E7A-A372-0248-BB58-D671EA5E6652}" srcOrd="6" destOrd="0" parTransId="{10FB3F03-D6B2-DA4F-995A-9019AB27F714}" sibTransId="{F6B61F07-53CE-054E-80F3-DA3D2F0C7B00}"/>
    <dgm:cxn modelId="{38B2B522-7D83-294B-8677-40648088657A}" srcId="{9E8264C7-E94B-CF41-A3AE-35B7BDF9A57E}" destId="{D18B4165-0C26-D943-A5CF-16D0AB174867}" srcOrd="7" destOrd="0" parTransId="{7BB50A36-8519-084E-A999-3E0E52A8FF86}" sibTransId="{CF679EF0-8020-A143-B363-C7685A87939E}"/>
    <dgm:cxn modelId="{EC24E932-2D3F-0849-83F3-09D462EEC280}" type="presOf" srcId="{F81B173F-9B94-6D40-975D-FF73188A5EA1}" destId="{E2559F45-4225-4F46-9A1C-8AC20DC02809}" srcOrd="0" destOrd="0" presId="urn:microsoft.com/office/officeart/2005/8/layout/vList2"/>
    <dgm:cxn modelId="{6DB6B83F-92FD-004C-AA7E-222FEF706238}" srcId="{9E8264C7-E94B-CF41-A3AE-35B7BDF9A57E}" destId="{8095C741-588D-4446-9649-2C8650A602E7}" srcOrd="5" destOrd="0" parTransId="{6433D589-0317-F742-8C69-07BB46703A93}" sibTransId="{8DDAB58F-3050-0F4A-853B-1C6239A5A4C0}"/>
    <dgm:cxn modelId="{35FE1E4A-CDCC-8C45-AFFA-24743B19CE7A}" srcId="{9E8264C7-E94B-CF41-A3AE-35B7BDF9A57E}" destId="{6C8E2A7E-585C-AB42-88F9-49500BC90FF9}" srcOrd="3" destOrd="0" parTransId="{9DBAA408-87F4-3448-B644-5E820AA5A3F0}" sibTransId="{D7370464-4675-3D41-8FDC-D17CE48F0ACD}"/>
    <dgm:cxn modelId="{C7541859-93D1-EB45-8082-C473D63C31A0}" type="presOf" srcId="{0406753D-D22B-174F-85D0-137625C969B7}" destId="{9E9C06AF-1FBD-7649-96A8-D92A8C8B1590}" srcOrd="0" destOrd="0" presId="urn:microsoft.com/office/officeart/2005/8/layout/vList2"/>
    <dgm:cxn modelId="{B718EB6B-93B1-FF4E-B87D-18E08391E67E}" type="presOf" srcId="{6C8E2A7E-585C-AB42-88F9-49500BC90FF9}" destId="{5F5D179E-AFEE-0F47-92EA-BF5E4B750D8A}" srcOrd="0" destOrd="0" presId="urn:microsoft.com/office/officeart/2005/8/layout/vList2"/>
    <dgm:cxn modelId="{0FC2AD7A-7F2D-824E-AF5D-D6B08171F496}" srcId="{9E8264C7-E94B-CF41-A3AE-35B7BDF9A57E}" destId="{B6B6A1BD-D440-274B-8CA0-DC84CC9227BE}" srcOrd="4" destOrd="0" parTransId="{B679F802-FC8A-944C-8D12-1AD6A983F60C}" sibTransId="{BA0CCFF4-8D8D-ED44-8F29-D6A672CD0152}"/>
    <dgm:cxn modelId="{FC91147F-F9AE-D645-8388-0CC2307C5F51}" srcId="{9E8264C7-E94B-CF41-A3AE-35B7BDF9A57E}" destId="{F81B173F-9B94-6D40-975D-FF73188A5EA1}" srcOrd="2" destOrd="0" parTransId="{6A014D11-D7D5-224D-B4ED-0CF470595755}" sibTransId="{C5CA6F4C-FEF4-F540-9AD4-ECEBAEEE0505}"/>
    <dgm:cxn modelId="{9F132E9B-D319-C64F-8A84-236A3D6E1144}" type="presOf" srcId="{8095C741-588D-4446-9649-2C8650A602E7}" destId="{8AD34698-8F6C-C14E-950D-59EB8B4FC5ED}" srcOrd="0" destOrd="0" presId="urn:microsoft.com/office/officeart/2005/8/layout/vList2"/>
    <dgm:cxn modelId="{79D3B1B0-EAF3-E640-9834-AAEFA91AB6AC}" type="presOf" srcId="{B6B6A1BD-D440-274B-8CA0-DC84CC9227BE}" destId="{3CC5472F-66F4-5F46-84DE-5295257CDA13}" srcOrd="0" destOrd="0" presId="urn:microsoft.com/office/officeart/2005/8/layout/vList2"/>
    <dgm:cxn modelId="{581297DD-BFC9-DF45-89D2-2F961ABFAB5D}" type="presOf" srcId="{40BC1E7A-A372-0248-BB58-D671EA5E6652}" destId="{9A06CBE2-8F49-0544-9702-E9A37105E801}" srcOrd="0" destOrd="0" presId="urn:microsoft.com/office/officeart/2005/8/layout/vList2"/>
    <dgm:cxn modelId="{8FDE4FF3-7377-9346-9C01-76F51DCC5535}" type="presOf" srcId="{D18B4165-0C26-D943-A5CF-16D0AB174867}" destId="{56E913D1-DA60-DA42-934E-D8E04B47A0D2}" srcOrd="0" destOrd="0" presId="urn:microsoft.com/office/officeart/2005/8/layout/vList2"/>
    <dgm:cxn modelId="{B4FE97F7-8A28-274F-99FE-828DB615250B}" type="presOf" srcId="{A12F8C28-B52E-694D-8686-54B04D0F450E}" destId="{D24DC364-5B56-164C-B48A-C23DEA9A210C}" srcOrd="0" destOrd="0" presId="urn:microsoft.com/office/officeart/2005/8/layout/vList2"/>
    <dgm:cxn modelId="{59A1E155-FA1A-4D4E-9F24-5019564035C1}" type="presParOf" srcId="{09C55971-0B32-534E-9A79-D274F4488235}" destId="{D24DC364-5B56-164C-B48A-C23DEA9A210C}" srcOrd="0" destOrd="0" presId="urn:microsoft.com/office/officeart/2005/8/layout/vList2"/>
    <dgm:cxn modelId="{18D26FCE-E614-EA46-A8D0-10CF0CACF04E}" type="presParOf" srcId="{09C55971-0B32-534E-9A79-D274F4488235}" destId="{2AE4F860-1B1D-0F46-9871-ACCBFA862352}" srcOrd="1" destOrd="0" presId="urn:microsoft.com/office/officeart/2005/8/layout/vList2"/>
    <dgm:cxn modelId="{6080861A-6BAC-074C-A9B9-387E85900B15}" type="presParOf" srcId="{09C55971-0B32-534E-9A79-D274F4488235}" destId="{9E9C06AF-1FBD-7649-96A8-D92A8C8B1590}" srcOrd="2" destOrd="0" presId="urn:microsoft.com/office/officeart/2005/8/layout/vList2"/>
    <dgm:cxn modelId="{7E4CF784-01E2-4440-B3DB-52150B9E3876}" type="presParOf" srcId="{09C55971-0B32-534E-9A79-D274F4488235}" destId="{553DB0B9-5ABF-264C-9544-8231DE0F89B7}" srcOrd="3" destOrd="0" presId="urn:microsoft.com/office/officeart/2005/8/layout/vList2"/>
    <dgm:cxn modelId="{71368580-B0CB-A54D-8448-26185E6B551F}" type="presParOf" srcId="{09C55971-0B32-534E-9A79-D274F4488235}" destId="{E2559F45-4225-4F46-9A1C-8AC20DC02809}" srcOrd="4" destOrd="0" presId="urn:microsoft.com/office/officeart/2005/8/layout/vList2"/>
    <dgm:cxn modelId="{985F8A9F-A0AE-7748-B437-A5A0C80515B8}" type="presParOf" srcId="{09C55971-0B32-534E-9A79-D274F4488235}" destId="{40394AB0-49E1-1844-A32F-EFD90C6DE131}" srcOrd="5" destOrd="0" presId="urn:microsoft.com/office/officeart/2005/8/layout/vList2"/>
    <dgm:cxn modelId="{6E840F2E-A4FB-D042-8BB2-A721391AE5D9}" type="presParOf" srcId="{09C55971-0B32-534E-9A79-D274F4488235}" destId="{5F5D179E-AFEE-0F47-92EA-BF5E4B750D8A}" srcOrd="6" destOrd="0" presId="urn:microsoft.com/office/officeart/2005/8/layout/vList2"/>
    <dgm:cxn modelId="{D3F964B2-3260-5B45-AE3E-3694AA6D743F}" type="presParOf" srcId="{09C55971-0B32-534E-9A79-D274F4488235}" destId="{CDFEDD5E-2618-C34D-ACF9-FB0B06638C78}" srcOrd="7" destOrd="0" presId="urn:microsoft.com/office/officeart/2005/8/layout/vList2"/>
    <dgm:cxn modelId="{D12C04A9-243E-6D4C-B5F0-78D32237955A}" type="presParOf" srcId="{09C55971-0B32-534E-9A79-D274F4488235}" destId="{3CC5472F-66F4-5F46-84DE-5295257CDA13}" srcOrd="8" destOrd="0" presId="urn:microsoft.com/office/officeart/2005/8/layout/vList2"/>
    <dgm:cxn modelId="{DAFEC7D3-B074-8F4D-A383-75BCF155E0B4}" type="presParOf" srcId="{09C55971-0B32-534E-9A79-D274F4488235}" destId="{823555BB-2C6A-574B-BDBB-F9ED81D11521}" srcOrd="9" destOrd="0" presId="urn:microsoft.com/office/officeart/2005/8/layout/vList2"/>
    <dgm:cxn modelId="{C705BF40-1A06-8B48-98D6-62B90C73C2C4}" type="presParOf" srcId="{09C55971-0B32-534E-9A79-D274F4488235}" destId="{8AD34698-8F6C-C14E-950D-59EB8B4FC5ED}" srcOrd="10" destOrd="0" presId="urn:microsoft.com/office/officeart/2005/8/layout/vList2"/>
    <dgm:cxn modelId="{D02DF6CF-3730-0D4A-B55A-375023015D04}" type="presParOf" srcId="{09C55971-0B32-534E-9A79-D274F4488235}" destId="{F7CDEFE8-4EF7-A643-A4D3-574EEC21ACFC}" srcOrd="11" destOrd="0" presId="urn:microsoft.com/office/officeart/2005/8/layout/vList2"/>
    <dgm:cxn modelId="{661E4AF5-4A3E-714D-8C49-A0D4AFEEC1F9}" type="presParOf" srcId="{09C55971-0B32-534E-9A79-D274F4488235}" destId="{9A06CBE2-8F49-0544-9702-E9A37105E801}" srcOrd="12" destOrd="0" presId="urn:microsoft.com/office/officeart/2005/8/layout/vList2"/>
    <dgm:cxn modelId="{16FFBDCB-A405-5447-B6E5-5E94B402E3D6}" type="presParOf" srcId="{09C55971-0B32-534E-9A79-D274F4488235}" destId="{CBE52C67-CFFF-1741-9EED-9E795E3EEFB7}" srcOrd="13" destOrd="0" presId="urn:microsoft.com/office/officeart/2005/8/layout/vList2"/>
    <dgm:cxn modelId="{5D2C9FD4-9A32-3947-9152-8FC57935AE0C}" type="presParOf" srcId="{09C55971-0B32-534E-9A79-D274F4488235}" destId="{56E913D1-DA60-DA42-934E-D8E04B47A0D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E0524F-5438-1047-B082-EF267872B9D9}" type="doc">
      <dgm:prSet loTypeId="urn:microsoft.com/office/officeart/2005/8/layout/process4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ru-RU"/>
        </a:p>
      </dgm:t>
    </dgm:pt>
    <dgm:pt modelId="{38D7D7A7-F776-D84F-B94C-B10F53DB369F}">
      <dgm:prSet/>
      <dgm:spPr/>
      <dgm:t>
        <a:bodyPr/>
        <a:lstStyle/>
        <a:p>
          <a:r>
            <a:rPr lang="ru-KZ"/>
            <a:t>Перед применением какой-либо статистической модели к временному ряду, ряд должен быть стационарным, что означает, что в разные периоды времени:</a:t>
          </a:r>
        </a:p>
      </dgm:t>
    </dgm:pt>
    <dgm:pt modelId="{54866EF0-1F25-8940-9DF4-CB6C87321F50}" type="parTrans" cxnId="{064372FF-E261-9546-9CF4-940E06B48FCD}">
      <dgm:prSet/>
      <dgm:spPr/>
      <dgm:t>
        <a:bodyPr/>
        <a:lstStyle/>
        <a:p>
          <a:endParaRPr lang="ru-RU"/>
        </a:p>
      </dgm:t>
    </dgm:pt>
    <dgm:pt modelId="{D14126B2-F685-B446-8DCB-47FCC776C2B7}" type="sibTrans" cxnId="{064372FF-E261-9546-9CF4-940E06B48FCD}">
      <dgm:prSet/>
      <dgm:spPr/>
      <dgm:t>
        <a:bodyPr/>
        <a:lstStyle/>
        <a:p>
          <a:endParaRPr lang="ru-RU"/>
        </a:p>
      </dgm:t>
    </dgm:pt>
    <dgm:pt modelId="{12C38955-A5D9-C747-9B18-3D6DAFF14CB0}">
      <dgm:prSet/>
      <dgm:spPr/>
      <dgm:t>
        <a:bodyPr/>
        <a:lstStyle/>
        <a:p>
          <a:r>
            <a:rPr lang="ru-KZ"/>
            <a:t>а) Оно должно иметь постоянное среднее значение;</a:t>
          </a:r>
        </a:p>
      </dgm:t>
    </dgm:pt>
    <dgm:pt modelId="{3087C62E-54A0-9F47-B7BE-918C7C8DCD2B}" type="parTrans" cxnId="{BEFFF244-ACFA-9F4D-A25C-51A8FD3AD077}">
      <dgm:prSet/>
      <dgm:spPr/>
      <dgm:t>
        <a:bodyPr/>
        <a:lstStyle/>
        <a:p>
          <a:endParaRPr lang="ru-RU"/>
        </a:p>
      </dgm:t>
    </dgm:pt>
    <dgm:pt modelId="{8BC08488-1C50-2449-AE32-5B139B46260F}" type="sibTrans" cxnId="{BEFFF244-ACFA-9F4D-A25C-51A8FD3AD077}">
      <dgm:prSet/>
      <dgm:spPr/>
      <dgm:t>
        <a:bodyPr/>
        <a:lstStyle/>
        <a:p>
          <a:endParaRPr lang="ru-RU"/>
        </a:p>
      </dgm:t>
    </dgm:pt>
    <dgm:pt modelId="{1989447A-D080-4E48-AB3A-080B3E9C2487}">
      <dgm:prSet/>
      <dgm:spPr/>
      <dgm:t>
        <a:bodyPr/>
        <a:lstStyle/>
        <a:p>
          <a:r>
            <a:rPr lang="ru-KZ"/>
            <a:t>б) Он должен иметь постоянную дисперсию или стандартное отклонение;</a:t>
          </a:r>
        </a:p>
      </dgm:t>
    </dgm:pt>
    <dgm:pt modelId="{2130C166-45ED-1F41-AF62-204F4A3756E5}" type="parTrans" cxnId="{3CFB99A4-8420-8D42-B41C-E7CE7B3B9E34}">
      <dgm:prSet/>
      <dgm:spPr/>
      <dgm:t>
        <a:bodyPr/>
        <a:lstStyle/>
        <a:p>
          <a:endParaRPr lang="ru-RU"/>
        </a:p>
      </dgm:t>
    </dgm:pt>
    <dgm:pt modelId="{EEC5E70E-3272-9A45-98D6-B825082392A2}" type="sibTrans" cxnId="{3CFB99A4-8420-8D42-B41C-E7CE7B3B9E34}">
      <dgm:prSet/>
      <dgm:spPr/>
      <dgm:t>
        <a:bodyPr/>
        <a:lstStyle/>
        <a:p>
          <a:endParaRPr lang="ru-RU"/>
        </a:p>
      </dgm:t>
    </dgm:pt>
    <dgm:pt modelId="{8095BB2E-AD95-344C-A8FB-513B3D87B043}">
      <dgm:prSet/>
      <dgm:spPr/>
      <dgm:t>
        <a:bodyPr/>
        <a:lstStyle/>
        <a:p>
          <a:r>
            <a:rPr lang="ru-KZ"/>
            <a:t>в) Автоковариантность не должна зависеть от времени.</a:t>
          </a:r>
        </a:p>
      </dgm:t>
    </dgm:pt>
    <dgm:pt modelId="{934FC2A1-F51C-D740-9063-5FBC2239444F}" type="parTrans" cxnId="{0A0983C0-F0BE-5644-BA79-04FC0D9847CF}">
      <dgm:prSet/>
      <dgm:spPr/>
      <dgm:t>
        <a:bodyPr/>
        <a:lstStyle/>
        <a:p>
          <a:endParaRPr lang="ru-RU"/>
        </a:p>
      </dgm:t>
    </dgm:pt>
    <dgm:pt modelId="{6BF59A59-3DE2-C54F-BC01-B834E1C6BC4F}" type="sibTrans" cxnId="{0A0983C0-F0BE-5644-BA79-04FC0D9847CF}">
      <dgm:prSet/>
      <dgm:spPr/>
      <dgm:t>
        <a:bodyPr/>
        <a:lstStyle/>
        <a:p>
          <a:endParaRPr lang="ru-RU"/>
        </a:p>
      </dgm:t>
    </dgm:pt>
    <dgm:pt modelId="{70FB678D-1A34-504A-B39D-8CC988B9E650}">
      <dgm:prSet/>
      <dgm:spPr/>
      <dgm:t>
        <a:bodyPr/>
        <a:lstStyle/>
        <a:p>
          <a:r>
            <a:rPr lang="ru-KZ"/>
            <a:t>Тренд и сезонность являются двумя причинами, по которым временные ряды не являются стационарными и, следовательно, должны быть исправлены</a:t>
          </a:r>
        </a:p>
      </dgm:t>
    </dgm:pt>
    <dgm:pt modelId="{3FC3FC72-5796-0E4C-A247-679A66D67061}" type="parTrans" cxnId="{89F72A11-827B-0D4F-9716-581AFE78D8A7}">
      <dgm:prSet/>
      <dgm:spPr/>
      <dgm:t>
        <a:bodyPr/>
        <a:lstStyle/>
        <a:p>
          <a:endParaRPr lang="ru-RU"/>
        </a:p>
      </dgm:t>
    </dgm:pt>
    <dgm:pt modelId="{B62EE353-5C70-C94E-A9EF-23CE1C94CBFF}" type="sibTrans" cxnId="{89F72A11-827B-0D4F-9716-581AFE78D8A7}">
      <dgm:prSet/>
      <dgm:spPr/>
      <dgm:t>
        <a:bodyPr/>
        <a:lstStyle/>
        <a:p>
          <a:endParaRPr lang="ru-RU"/>
        </a:p>
      </dgm:t>
    </dgm:pt>
    <dgm:pt modelId="{F4D9FE3F-98F7-5D40-8B11-043E258B478D}" type="pres">
      <dgm:prSet presAssocID="{D9E0524F-5438-1047-B082-EF267872B9D9}" presName="Name0" presStyleCnt="0">
        <dgm:presLayoutVars>
          <dgm:dir/>
          <dgm:animLvl val="lvl"/>
          <dgm:resizeHandles val="exact"/>
        </dgm:presLayoutVars>
      </dgm:prSet>
      <dgm:spPr/>
    </dgm:pt>
    <dgm:pt modelId="{19A8D3C8-E38B-894D-B98D-1FBE8C9114C8}" type="pres">
      <dgm:prSet presAssocID="{70FB678D-1A34-504A-B39D-8CC988B9E650}" presName="boxAndChildren" presStyleCnt="0"/>
      <dgm:spPr/>
    </dgm:pt>
    <dgm:pt modelId="{72B125BF-C264-984B-9937-E32BBF7E168A}" type="pres">
      <dgm:prSet presAssocID="{70FB678D-1A34-504A-B39D-8CC988B9E650}" presName="parentTextBox" presStyleLbl="node1" presStyleIdx="0" presStyleCnt="5"/>
      <dgm:spPr/>
    </dgm:pt>
    <dgm:pt modelId="{1C12CE6B-CCFC-814C-97E5-E24F242D08D9}" type="pres">
      <dgm:prSet presAssocID="{6BF59A59-3DE2-C54F-BC01-B834E1C6BC4F}" presName="sp" presStyleCnt="0"/>
      <dgm:spPr/>
    </dgm:pt>
    <dgm:pt modelId="{411DF547-D748-514E-83AE-7BB09F9BBFA2}" type="pres">
      <dgm:prSet presAssocID="{8095BB2E-AD95-344C-A8FB-513B3D87B043}" presName="arrowAndChildren" presStyleCnt="0"/>
      <dgm:spPr/>
    </dgm:pt>
    <dgm:pt modelId="{B599BB68-5DDC-0C44-A303-EB52036A0FCE}" type="pres">
      <dgm:prSet presAssocID="{8095BB2E-AD95-344C-A8FB-513B3D87B043}" presName="parentTextArrow" presStyleLbl="node1" presStyleIdx="1" presStyleCnt="5"/>
      <dgm:spPr/>
    </dgm:pt>
    <dgm:pt modelId="{9A7B9069-A5C5-714B-878D-A061CF9A463D}" type="pres">
      <dgm:prSet presAssocID="{EEC5E70E-3272-9A45-98D6-B825082392A2}" presName="sp" presStyleCnt="0"/>
      <dgm:spPr/>
    </dgm:pt>
    <dgm:pt modelId="{4ECAEA82-49FB-3B4F-9770-FBEABE05C6CD}" type="pres">
      <dgm:prSet presAssocID="{1989447A-D080-4E48-AB3A-080B3E9C2487}" presName="arrowAndChildren" presStyleCnt="0"/>
      <dgm:spPr/>
    </dgm:pt>
    <dgm:pt modelId="{F15463E7-AEA0-9647-87E3-2AE1A92D802B}" type="pres">
      <dgm:prSet presAssocID="{1989447A-D080-4E48-AB3A-080B3E9C2487}" presName="parentTextArrow" presStyleLbl="node1" presStyleIdx="2" presStyleCnt="5"/>
      <dgm:spPr/>
    </dgm:pt>
    <dgm:pt modelId="{A0822BBC-FE7B-7E4D-A2EE-06D571D2A145}" type="pres">
      <dgm:prSet presAssocID="{8BC08488-1C50-2449-AE32-5B139B46260F}" presName="sp" presStyleCnt="0"/>
      <dgm:spPr/>
    </dgm:pt>
    <dgm:pt modelId="{0430114E-3349-4342-973B-D3E4C0B9C64C}" type="pres">
      <dgm:prSet presAssocID="{12C38955-A5D9-C747-9B18-3D6DAFF14CB0}" presName="arrowAndChildren" presStyleCnt="0"/>
      <dgm:spPr/>
    </dgm:pt>
    <dgm:pt modelId="{7935781F-95AB-4A45-9DEB-FD4F77E3427F}" type="pres">
      <dgm:prSet presAssocID="{12C38955-A5D9-C747-9B18-3D6DAFF14CB0}" presName="parentTextArrow" presStyleLbl="node1" presStyleIdx="3" presStyleCnt="5"/>
      <dgm:spPr/>
    </dgm:pt>
    <dgm:pt modelId="{8954DD25-36B1-8548-AC72-ED9899B6A1E9}" type="pres">
      <dgm:prSet presAssocID="{D14126B2-F685-B446-8DCB-47FCC776C2B7}" presName="sp" presStyleCnt="0"/>
      <dgm:spPr/>
    </dgm:pt>
    <dgm:pt modelId="{1E0A9134-FE54-B946-87BC-4A9781B5260D}" type="pres">
      <dgm:prSet presAssocID="{38D7D7A7-F776-D84F-B94C-B10F53DB369F}" presName="arrowAndChildren" presStyleCnt="0"/>
      <dgm:spPr/>
    </dgm:pt>
    <dgm:pt modelId="{7F65CF48-D46D-A349-84DF-064DA7397163}" type="pres">
      <dgm:prSet presAssocID="{38D7D7A7-F776-D84F-B94C-B10F53DB369F}" presName="parentTextArrow" presStyleLbl="node1" presStyleIdx="4" presStyleCnt="5"/>
      <dgm:spPr/>
    </dgm:pt>
  </dgm:ptLst>
  <dgm:cxnLst>
    <dgm:cxn modelId="{89F72A11-827B-0D4F-9716-581AFE78D8A7}" srcId="{D9E0524F-5438-1047-B082-EF267872B9D9}" destId="{70FB678D-1A34-504A-B39D-8CC988B9E650}" srcOrd="4" destOrd="0" parTransId="{3FC3FC72-5796-0E4C-A247-679A66D67061}" sibTransId="{B62EE353-5C70-C94E-A9EF-23CE1C94CBFF}"/>
    <dgm:cxn modelId="{ABADB62A-2E51-D34B-8B65-57E35643229B}" type="presOf" srcId="{70FB678D-1A34-504A-B39D-8CC988B9E650}" destId="{72B125BF-C264-984B-9937-E32BBF7E168A}" srcOrd="0" destOrd="0" presId="urn:microsoft.com/office/officeart/2005/8/layout/process4"/>
    <dgm:cxn modelId="{BEFFF244-ACFA-9F4D-A25C-51A8FD3AD077}" srcId="{D9E0524F-5438-1047-B082-EF267872B9D9}" destId="{12C38955-A5D9-C747-9B18-3D6DAFF14CB0}" srcOrd="1" destOrd="0" parTransId="{3087C62E-54A0-9F47-B7BE-918C7C8DCD2B}" sibTransId="{8BC08488-1C50-2449-AE32-5B139B46260F}"/>
    <dgm:cxn modelId="{B3CD654A-DE2A-FF4A-BBAD-8B31CE7D7E08}" type="presOf" srcId="{D9E0524F-5438-1047-B082-EF267872B9D9}" destId="{F4D9FE3F-98F7-5D40-8B11-043E258B478D}" srcOrd="0" destOrd="0" presId="urn:microsoft.com/office/officeart/2005/8/layout/process4"/>
    <dgm:cxn modelId="{65B9528B-0711-BA43-AE8F-ECC8940501D5}" type="presOf" srcId="{8095BB2E-AD95-344C-A8FB-513B3D87B043}" destId="{B599BB68-5DDC-0C44-A303-EB52036A0FCE}" srcOrd="0" destOrd="0" presId="urn:microsoft.com/office/officeart/2005/8/layout/process4"/>
    <dgm:cxn modelId="{5464AF90-BDEE-5A4F-A93C-3B6E86D3E4DF}" type="presOf" srcId="{12C38955-A5D9-C747-9B18-3D6DAFF14CB0}" destId="{7935781F-95AB-4A45-9DEB-FD4F77E3427F}" srcOrd="0" destOrd="0" presId="urn:microsoft.com/office/officeart/2005/8/layout/process4"/>
    <dgm:cxn modelId="{3CFB99A4-8420-8D42-B41C-E7CE7B3B9E34}" srcId="{D9E0524F-5438-1047-B082-EF267872B9D9}" destId="{1989447A-D080-4E48-AB3A-080B3E9C2487}" srcOrd="2" destOrd="0" parTransId="{2130C166-45ED-1F41-AF62-204F4A3756E5}" sibTransId="{EEC5E70E-3272-9A45-98D6-B825082392A2}"/>
    <dgm:cxn modelId="{0A0983C0-F0BE-5644-BA79-04FC0D9847CF}" srcId="{D9E0524F-5438-1047-B082-EF267872B9D9}" destId="{8095BB2E-AD95-344C-A8FB-513B3D87B043}" srcOrd="3" destOrd="0" parTransId="{934FC2A1-F51C-D740-9063-5FBC2239444F}" sibTransId="{6BF59A59-3DE2-C54F-BC01-B834E1C6BC4F}"/>
    <dgm:cxn modelId="{A2A527C7-BF75-A145-8458-21761533470F}" type="presOf" srcId="{1989447A-D080-4E48-AB3A-080B3E9C2487}" destId="{F15463E7-AEA0-9647-87E3-2AE1A92D802B}" srcOrd="0" destOrd="0" presId="urn:microsoft.com/office/officeart/2005/8/layout/process4"/>
    <dgm:cxn modelId="{4EA62CC8-FD29-A343-B426-B1A69B741561}" type="presOf" srcId="{38D7D7A7-F776-D84F-B94C-B10F53DB369F}" destId="{7F65CF48-D46D-A349-84DF-064DA7397163}" srcOrd="0" destOrd="0" presId="urn:microsoft.com/office/officeart/2005/8/layout/process4"/>
    <dgm:cxn modelId="{064372FF-E261-9546-9CF4-940E06B48FCD}" srcId="{D9E0524F-5438-1047-B082-EF267872B9D9}" destId="{38D7D7A7-F776-D84F-B94C-B10F53DB369F}" srcOrd="0" destOrd="0" parTransId="{54866EF0-1F25-8940-9DF4-CB6C87321F50}" sibTransId="{D14126B2-F685-B446-8DCB-47FCC776C2B7}"/>
    <dgm:cxn modelId="{4A4949AF-51A6-3046-A042-D96741A6684D}" type="presParOf" srcId="{F4D9FE3F-98F7-5D40-8B11-043E258B478D}" destId="{19A8D3C8-E38B-894D-B98D-1FBE8C9114C8}" srcOrd="0" destOrd="0" presId="urn:microsoft.com/office/officeart/2005/8/layout/process4"/>
    <dgm:cxn modelId="{FBA7C6EC-B704-C046-BB21-F017BADC6BEF}" type="presParOf" srcId="{19A8D3C8-E38B-894D-B98D-1FBE8C9114C8}" destId="{72B125BF-C264-984B-9937-E32BBF7E168A}" srcOrd="0" destOrd="0" presId="urn:microsoft.com/office/officeart/2005/8/layout/process4"/>
    <dgm:cxn modelId="{2CFA5318-8AD2-AE4E-B956-FBDEFF60EB65}" type="presParOf" srcId="{F4D9FE3F-98F7-5D40-8B11-043E258B478D}" destId="{1C12CE6B-CCFC-814C-97E5-E24F242D08D9}" srcOrd="1" destOrd="0" presId="urn:microsoft.com/office/officeart/2005/8/layout/process4"/>
    <dgm:cxn modelId="{B281A2DA-6EB5-694C-A3D2-CBBE7E272605}" type="presParOf" srcId="{F4D9FE3F-98F7-5D40-8B11-043E258B478D}" destId="{411DF547-D748-514E-83AE-7BB09F9BBFA2}" srcOrd="2" destOrd="0" presId="urn:microsoft.com/office/officeart/2005/8/layout/process4"/>
    <dgm:cxn modelId="{0C2FD24A-D6C7-864D-8B70-91AF344F2236}" type="presParOf" srcId="{411DF547-D748-514E-83AE-7BB09F9BBFA2}" destId="{B599BB68-5DDC-0C44-A303-EB52036A0FCE}" srcOrd="0" destOrd="0" presId="urn:microsoft.com/office/officeart/2005/8/layout/process4"/>
    <dgm:cxn modelId="{C249C497-98E5-5C41-A5DC-74BC272AE075}" type="presParOf" srcId="{F4D9FE3F-98F7-5D40-8B11-043E258B478D}" destId="{9A7B9069-A5C5-714B-878D-A061CF9A463D}" srcOrd="3" destOrd="0" presId="urn:microsoft.com/office/officeart/2005/8/layout/process4"/>
    <dgm:cxn modelId="{645D7109-1BD3-FD46-8DCD-A80C1F1BD45B}" type="presParOf" srcId="{F4D9FE3F-98F7-5D40-8B11-043E258B478D}" destId="{4ECAEA82-49FB-3B4F-9770-FBEABE05C6CD}" srcOrd="4" destOrd="0" presId="urn:microsoft.com/office/officeart/2005/8/layout/process4"/>
    <dgm:cxn modelId="{A9690CF9-A571-F24C-B2FA-D33F6917D8F8}" type="presParOf" srcId="{4ECAEA82-49FB-3B4F-9770-FBEABE05C6CD}" destId="{F15463E7-AEA0-9647-87E3-2AE1A92D802B}" srcOrd="0" destOrd="0" presId="urn:microsoft.com/office/officeart/2005/8/layout/process4"/>
    <dgm:cxn modelId="{6EC8432E-35A9-4A40-A510-97F3FFC5ADB1}" type="presParOf" srcId="{F4D9FE3F-98F7-5D40-8B11-043E258B478D}" destId="{A0822BBC-FE7B-7E4D-A2EE-06D571D2A145}" srcOrd="5" destOrd="0" presId="urn:microsoft.com/office/officeart/2005/8/layout/process4"/>
    <dgm:cxn modelId="{420CCEBE-8CEB-AC47-9A4D-FAE2A895AB27}" type="presParOf" srcId="{F4D9FE3F-98F7-5D40-8B11-043E258B478D}" destId="{0430114E-3349-4342-973B-D3E4C0B9C64C}" srcOrd="6" destOrd="0" presId="urn:microsoft.com/office/officeart/2005/8/layout/process4"/>
    <dgm:cxn modelId="{282528BF-EFCA-F94E-AF07-08F1B5DA9557}" type="presParOf" srcId="{0430114E-3349-4342-973B-D3E4C0B9C64C}" destId="{7935781F-95AB-4A45-9DEB-FD4F77E3427F}" srcOrd="0" destOrd="0" presId="urn:microsoft.com/office/officeart/2005/8/layout/process4"/>
    <dgm:cxn modelId="{F7976096-85BB-2343-9177-3644E3760435}" type="presParOf" srcId="{F4D9FE3F-98F7-5D40-8B11-043E258B478D}" destId="{8954DD25-36B1-8548-AC72-ED9899B6A1E9}" srcOrd="7" destOrd="0" presId="urn:microsoft.com/office/officeart/2005/8/layout/process4"/>
    <dgm:cxn modelId="{6987DF99-38F5-C046-A4A7-D547B7EC3726}" type="presParOf" srcId="{F4D9FE3F-98F7-5D40-8B11-043E258B478D}" destId="{1E0A9134-FE54-B946-87BC-4A9781B5260D}" srcOrd="8" destOrd="0" presId="urn:microsoft.com/office/officeart/2005/8/layout/process4"/>
    <dgm:cxn modelId="{1D780DD6-2DE3-894B-8D10-62DD3889E0F6}" type="presParOf" srcId="{1E0A9134-FE54-B946-87BC-4A9781B5260D}" destId="{7F65CF48-D46D-A349-84DF-064DA73971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938380-627C-8242-BDEE-C05197E80F0F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ru-RU"/>
        </a:p>
      </dgm:t>
    </dgm:pt>
    <dgm:pt modelId="{C39AACAF-5C25-B34C-A57A-895064B10DCA}">
      <dgm:prSet/>
      <dgm:spPr/>
      <dgm:t>
        <a:bodyPr/>
        <a:lstStyle/>
        <a:p>
          <a:r>
            <a:rPr lang="ru-KZ"/>
            <a:t>Теперь уже намного легче работать с 25 признаками. И моим следующим шагом будет: удаление выбросов. Для этого построю боксплоты и по ним найду выбросы.</a:t>
          </a:r>
          <a:r>
            <a:rPr lang="en-US"/>
            <a:t> </a:t>
          </a:r>
          <a:endParaRPr lang="ru-KZ"/>
        </a:p>
      </dgm:t>
    </dgm:pt>
    <dgm:pt modelId="{82F4E16B-06CC-904A-8458-E8BA578E33E5}" type="parTrans" cxnId="{AE2D99F0-AF99-5442-ADD5-C4520A197F7B}">
      <dgm:prSet/>
      <dgm:spPr/>
      <dgm:t>
        <a:bodyPr/>
        <a:lstStyle/>
        <a:p>
          <a:endParaRPr lang="ru-RU"/>
        </a:p>
      </dgm:t>
    </dgm:pt>
    <dgm:pt modelId="{0462E619-2794-D64D-A41A-FCBB1A2FC914}" type="sibTrans" cxnId="{AE2D99F0-AF99-5442-ADD5-C4520A197F7B}">
      <dgm:prSet/>
      <dgm:spPr/>
      <dgm:t>
        <a:bodyPr/>
        <a:lstStyle/>
        <a:p>
          <a:endParaRPr lang="ru-RU"/>
        </a:p>
      </dgm:t>
    </dgm:pt>
    <dgm:pt modelId="{319158FA-1CE4-374E-A1CD-429E45A296D1}">
      <dgm:prSet/>
      <dgm:spPr/>
      <dgm:t>
        <a:bodyPr/>
        <a:lstStyle/>
        <a:p>
          <a:r>
            <a:rPr lang="ru-RU"/>
            <a:t>По сути, если строить</a:t>
          </a:r>
          <a:r>
            <a:rPr lang="en-US"/>
            <a:t> Tree Model</a:t>
          </a:r>
          <a:r>
            <a:rPr lang="ru-RU"/>
            <a:t>, то он спокойно работает с выбросами, нежели остальные модели. Но так как в этой задаче надо предсказать не просто класс, а вероятность, то лучше подстраховаться и удалить такие выбросы.</a:t>
          </a:r>
          <a:endParaRPr lang="ru-KZ"/>
        </a:p>
      </dgm:t>
    </dgm:pt>
    <dgm:pt modelId="{4C790426-A445-0D4B-B871-BAC41014DF3D}" type="parTrans" cxnId="{46F0C14A-73C9-074B-8A29-C2DA3B8F822D}">
      <dgm:prSet/>
      <dgm:spPr/>
      <dgm:t>
        <a:bodyPr/>
        <a:lstStyle/>
        <a:p>
          <a:endParaRPr lang="ru-RU"/>
        </a:p>
      </dgm:t>
    </dgm:pt>
    <dgm:pt modelId="{98FD52EE-2EDA-3B47-B915-DA6CB8E1D44C}" type="sibTrans" cxnId="{46F0C14A-73C9-074B-8A29-C2DA3B8F822D}">
      <dgm:prSet/>
      <dgm:spPr/>
      <dgm:t>
        <a:bodyPr/>
        <a:lstStyle/>
        <a:p>
          <a:endParaRPr lang="ru-RU"/>
        </a:p>
      </dgm:t>
    </dgm:pt>
    <dgm:pt modelId="{45738F2F-CC00-744F-BEC7-97DECAA8472C}" type="pres">
      <dgm:prSet presAssocID="{D6938380-627C-8242-BDEE-C05197E80F0F}" presName="Name0" presStyleCnt="0">
        <dgm:presLayoutVars>
          <dgm:dir/>
          <dgm:resizeHandles val="exact"/>
        </dgm:presLayoutVars>
      </dgm:prSet>
      <dgm:spPr/>
    </dgm:pt>
    <dgm:pt modelId="{6D5D64E7-7D5D-364E-BEFD-38443D58C8AE}" type="pres">
      <dgm:prSet presAssocID="{C39AACAF-5C25-B34C-A57A-895064B10DCA}" presName="node" presStyleLbl="node1" presStyleIdx="0" presStyleCnt="2">
        <dgm:presLayoutVars>
          <dgm:bulletEnabled val="1"/>
        </dgm:presLayoutVars>
      </dgm:prSet>
      <dgm:spPr/>
    </dgm:pt>
    <dgm:pt modelId="{55F93832-8558-3B44-9CD7-B7724C65BAC6}" type="pres">
      <dgm:prSet presAssocID="{0462E619-2794-D64D-A41A-FCBB1A2FC914}" presName="sibTrans" presStyleLbl="sibTrans2D1" presStyleIdx="0" presStyleCnt="1"/>
      <dgm:spPr/>
    </dgm:pt>
    <dgm:pt modelId="{28AF0A89-8744-4046-92AA-D3DC39A4D4EF}" type="pres">
      <dgm:prSet presAssocID="{0462E619-2794-D64D-A41A-FCBB1A2FC914}" presName="connectorText" presStyleLbl="sibTrans2D1" presStyleIdx="0" presStyleCnt="1"/>
      <dgm:spPr/>
    </dgm:pt>
    <dgm:pt modelId="{0338DB5E-64F4-304D-8AA5-8ECD443D4974}" type="pres">
      <dgm:prSet presAssocID="{319158FA-1CE4-374E-A1CD-429E45A296D1}" presName="node" presStyleLbl="node1" presStyleIdx="1" presStyleCnt="2">
        <dgm:presLayoutVars>
          <dgm:bulletEnabled val="1"/>
        </dgm:presLayoutVars>
      </dgm:prSet>
      <dgm:spPr/>
    </dgm:pt>
  </dgm:ptLst>
  <dgm:cxnLst>
    <dgm:cxn modelId="{2696BF2B-4B76-754B-AFC1-3A4A1F66CD89}" type="presOf" srcId="{0462E619-2794-D64D-A41A-FCBB1A2FC914}" destId="{28AF0A89-8744-4046-92AA-D3DC39A4D4EF}" srcOrd="1" destOrd="0" presId="urn:microsoft.com/office/officeart/2005/8/layout/process1"/>
    <dgm:cxn modelId="{87350138-9EB0-A844-83E2-37DD2654F685}" type="presOf" srcId="{319158FA-1CE4-374E-A1CD-429E45A296D1}" destId="{0338DB5E-64F4-304D-8AA5-8ECD443D4974}" srcOrd="0" destOrd="0" presId="urn:microsoft.com/office/officeart/2005/8/layout/process1"/>
    <dgm:cxn modelId="{46F0C14A-73C9-074B-8A29-C2DA3B8F822D}" srcId="{D6938380-627C-8242-BDEE-C05197E80F0F}" destId="{319158FA-1CE4-374E-A1CD-429E45A296D1}" srcOrd="1" destOrd="0" parTransId="{4C790426-A445-0D4B-B871-BAC41014DF3D}" sibTransId="{98FD52EE-2EDA-3B47-B915-DA6CB8E1D44C}"/>
    <dgm:cxn modelId="{C48E2B4B-92D2-E64C-BCAF-0D4C4D72E674}" type="presOf" srcId="{C39AACAF-5C25-B34C-A57A-895064B10DCA}" destId="{6D5D64E7-7D5D-364E-BEFD-38443D58C8AE}" srcOrd="0" destOrd="0" presId="urn:microsoft.com/office/officeart/2005/8/layout/process1"/>
    <dgm:cxn modelId="{F6234C6D-C4AE-114A-92EA-EAF0135C2EAF}" type="presOf" srcId="{0462E619-2794-D64D-A41A-FCBB1A2FC914}" destId="{55F93832-8558-3B44-9CD7-B7724C65BAC6}" srcOrd="0" destOrd="0" presId="urn:microsoft.com/office/officeart/2005/8/layout/process1"/>
    <dgm:cxn modelId="{F5A6BF82-D783-2E44-A764-AD81AC1FEE26}" type="presOf" srcId="{D6938380-627C-8242-BDEE-C05197E80F0F}" destId="{45738F2F-CC00-744F-BEC7-97DECAA8472C}" srcOrd="0" destOrd="0" presId="urn:microsoft.com/office/officeart/2005/8/layout/process1"/>
    <dgm:cxn modelId="{AE2D99F0-AF99-5442-ADD5-C4520A197F7B}" srcId="{D6938380-627C-8242-BDEE-C05197E80F0F}" destId="{C39AACAF-5C25-B34C-A57A-895064B10DCA}" srcOrd="0" destOrd="0" parTransId="{82F4E16B-06CC-904A-8458-E8BA578E33E5}" sibTransId="{0462E619-2794-D64D-A41A-FCBB1A2FC914}"/>
    <dgm:cxn modelId="{9E798699-99D2-4A49-BBF4-932E90B8D6CD}" type="presParOf" srcId="{45738F2F-CC00-744F-BEC7-97DECAA8472C}" destId="{6D5D64E7-7D5D-364E-BEFD-38443D58C8AE}" srcOrd="0" destOrd="0" presId="urn:microsoft.com/office/officeart/2005/8/layout/process1"/>
    <dgm:cxn modelId="{BC47E60E-304D-4943-8E5A-B95B8622A1B1}" type="presParOf" srcId="{45738F2F-CC00-744F-BEC7-97DECAA8472C}" destId="{55F93832-8558-3B44-9CD7-B7724C65BAC6}" srcOrd="1" destOrd="0" presId="urn:microsoft.com/office/officeart/2005/8/layout/process1"/>
    <dgm:cxn modelId="{CE2454F8-22F9-AB44-8251-D6B4F31FB2F4}" type="presParOf" srcId="{55F93832-8558-3B44-9CD7-B7724C65BAC6}" destId="{28AF0A89-8744-4046-92AA-D3DC39A4D4EF}" srcOrd="0" destOrd="0" presId="urn:microsoft.com/office/officeart/2005/8/layout/process1"/>
    <dgm:cxn modelId="{89F9605B-748C-A441-B55C-F1515051B20E}" type="presParOf" srcId="{45738F2F-CC00-744F-BEC7-97DECAA8472C}" destId="{0338DB5E-64F4-304D-8AA5-8ECD443D497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DC364-5B56-164C-B48A-C23DEA9A210C}">
      <dsp:nvSpPr>
        <dsp:cNvPr id="0" name=""/>
        <dsp:cNvSpPr/>
      </dsp:nvSpPr>
      <dsp:spPr>
        <a:xfrm>
          <a:off x="0" y="156511"/>
          <a:ext cx="6281873" cy="5791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ARIMA</a:t>
          </a:r>
          <a:r>
            <a:rPr lang="ru-RU" sz="1500" kern="1200" dirty="0"/>
            <a:t> </a:t>
          </a:r>
          <a:r>
            <a:rPr lang="ru-KZ" sz="1500" kern="1200" dirty="0"/>
            <a:t>(Auto Regressive Integrated Moving Average) - </a:t>
          </a:r>
          <a:r>
            <a:rPr lang="ru-RU" sz="1500" kern="1200" dirty="0"/>
            <a:t>это комбинация двух моделей </a:t>
          </a:r>
          <a:r>
            <a:rPr lang="en-US" sz="1500" kern="1200" dirty="0"/>
            <a:t>A</a:t>
          </a:r>
          <a:r>
            <a:rPr lang="ru-KZ" sz="1500" kern="1200" dirty="0"/>
            <a:t>R (Auto Regressive) &amp; MA (Moving Average):</a:t>
          </a:r>
        </a:p>
      </dsp:txBody>
      <dsp:txXfrm>
        <a:off x="28272" y="184783"/>
        <a:ext cx="6225329" cy="522605"/>
      </dsp:txXfrm>
    </dsp:sp>
    <dsp:sp modelId="{9E9C06AF-1FBD-7649-96A8-D92A8C8B1590}">
      <dsp:nvSpPr>
        <dsp:cNvPr id="0" name=""/>
        <dsp:cNvSpPr/>
      </dsp:nvSpPr>
      <dsp:spPr>
        <a:xfrm>
          <a:off x="0" y="778861"/>
          <a:ext cx="6281873" cy="5791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500" kern="1200"/>
            <a:t>Он имеет 3 гиперпараметра:</a:t>
          </a:r>
        </a:p>
      </dsp:txBody>
      <dsp:txXfrm>
        <a:off x="28272" y="807133"/>
        <a:ext cx="6225329" cy="522605"/>
      </dsp:txXfrm>
    </dsp:sp>
    <dsp:sp modelId="{E2559F45-4225-4F46-9A1C-8AC20DC02809}">
      <dsp:nvSpPr>
        <dsp:cNvPr id="0" name=""/>
        <dsp:cNvSpPr/>
      </dsp:nvSpPr>
      <dsp:spPr>
        <a:xfrm>
          <a:off x="0" y="1401211"/>
          <a:ext cx="6281873" cy="5791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500" kern="1200"/>
            <a:t>P – авторегрессивные лаги; </a:t>
          </a:r>
        </a:p>
      </dsp:txBody>
      <dsp:txXfrm>
        <a:off x="28272" y="1429483"/>
        <a:ext cx="6225329" cy="522605"/>
      </dsp:txXfrm>
    </dsp:sp>
    <dsp:sp modelId="{5F5D179E-AFEE-0F47-92EA-BF5E4B750D8A}">
      <dsp:nvSpPr>
        <dsp:cNvPr id="0" name=""/>
        <dsp:cNvSpPr/>
      </dsp:nvSpPr>
      <dsp:spPr>
        <a:xfrm>
          <a:off x="0" y="2023561"/>
          <a:ext cx="6281873" cy="5791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</a:t>
          </a:r>
          <a:r>
            <a:rPr lang="ru-KZ" sz="1500" kern="1200"/>
            <a:t> – порядок дифференцирования;</a:t>
          </a:r>
        </a:p>
      </dsp:txBody>
      <dsp:txXfrm>
        <a:off x="28272" y="2051833"/>
        <a:ext cx="6225329" cy="522605"/>
      </dsp:txXfrm>
    </dsp:sp>
    <dsp:sp modelId="{3CC5472F-66F4-5F46-84DE-5295257CDA13}">
      <dsp:nvSpPr>
        <dsp:cNvPr id="0" name=""/>
        <dsp:cNvSpPr/>
      </dsp:nvSpPr>
      <dsp:spPr>
        <a:xfrm>
          <a:off x="0" y="2645911"/>
          <a:ext cx="6281873" cy="5791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500" kern="1200"/>
            <a:t>Q – среднее </a:t>
          </a:r>
          <a:r>
            <a:rPr lang="ru-RU" sz="1500" kern="1200"/>
            <a:t>скользящее</a:t>
          </a:r>
          <a:r>
            <a:rPr lang="ru-KZ" sz="1500" kern="1200"/>
            <a:t>, которые соответственно поступают из компонентов AR, I &amp; MA</a:t>
          </a:r>
        </a:p>
      </dsp:txBody>
      <dsp:txXfrm>
        <a:off x="28272" y="2674183"/>
        <a:ext cx="6225329" cy="522605"/>
      </dsp:txXfrm>
    </dsp:sp>
    <dsp:sp modelId="{8AD34698-8F6C-C14E-950D-59EB8B4FC5ED}">
      <dsp:nvSpPr>
        <dsp:cNvPr id="0" name=""/>
        <dsp:cNvSpPr/>
      </dsp:nvSpPr>
      <dsp:spPr>
        <a:xfrm>
          <a:off x="0" y="3268261"/>
          <a:ext cx="6281873" cy="5791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500" kern="1200"/>
            <a:t>Часть AR является корреляцией между предыдущими и текущими периодами времени</a:t>
          </a:r>
        </a:p>
      </dsp:txBody>
      <dsp:txXfrm>
        <a:off x="28272" y="3296533"/>
        <a:ext cx="6225329" cy="522605"/>
      </dsp:txXfrm>
    </dsp:sp>
    <dsp:sp modelId="{9A06CBE2-8F49-0544-9702-E9A37105E801}">
      <dsp:nvSpPr>
        <dsp:cNvPr id="0" name=""/>
        <dsp:cNvSpPr/>
      </dsp:nvSpPr>
      <dsp:spPr>
        <a:xfrm>
          <a:off x="0" y="3890611"/>
          <a:ext cx="6281873" cy="5791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500" kern="1200"/>
            <a:t>Для сглаживания шума используется MA-часть</a:t>
          </a:r>
        </a:p>
      </dsp:txBody>
      <dsp:txXfrm>
        <a:off x="28272" y="3918883"/>
        <a:ext cx="6225329" cy="522605"/>
      </dsp:txXfrm>
    </dsp:sp>
    <dsp:sp modelId="{56E913D1-DA60-DA42-934E-D8E04B47A0D2}">
      <dsp:nvSpPr>
        <dsp:cNvPr id="0" name=""/>
        <dsp:cNvSpPr/>
      </dsp:nvSpPr>
      <dsp:spPr>
        <a:xfrm>
          <a:off x="0" y="4512961"/>
          <a:ext cx="6281873" cy="5791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500" kern="1200"/>
            <a:t>Часть I связывает воедино части AR &amp; MA.</a:t>
          </a:r>
        </a:p>
      </dsp:txBody>
      <dsp:txXfrm>
        <a:off x="28272" y="4541233"/>
        <a:ext cx="6225329" cy="522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125BF-C264-984B-9937-E32BBF7E168A}">
      <dsp:nvSpPr>
        <dsp:cNvPr id="0" name=""/>
        <dsp:cNvSpPr/>
      </dsp:nvSpPr>
      <dsp:spPr>
        <a:xfrm>
          <a:off x="0" y="4927739"/>
          <a:ext cx="5920740" cy="8084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500" kern="1200"/>
            <a:t>Тренд и сезонность являются двумя причинами, по которым временные ряды не являются стационарными и, следовательно, должны быть исправлены</a:t>
          </a:r>
        </a:p>
      </dsp:txBody>
      <dsp:txXfrm>
        <a:off x="0" y="4927739"/>
        <a:ext cx="5920740" cy="808436"/>
      </dsp:txXfrm>
    </dsp:sp>
    <dsp:sp modelId="{B599BB68-5DDC-0C44-A303-EB52036A0FCE}">
      <dsp:nvSpPr>
        <dsp:cNvPr id="0" name=""/>
        <dsp:cNvSpPr/>
      </dsp:nvSpPr>
      <dsp:spPr>
        <a:xfrm rot="10800000">
          <a:off x="0" y="3696490"/>
          <a:ext cx="5920740" cy="124337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500" kern="1200"/>
            <a:t>в) Автоковариантность не должна зависеть от времени.</a:t>
          </a:r>
        </a:p>
      </dsp:txBody>
      <dsp:txXfrm rot="10800000">
        <a:off x="0" y="3696490"/>
        <a:ext cx="5920740" cy="807908"/>
      </dsp:txXfrm>
    </dsp:sp>
    <dsp:sp modelId="{F15463E7-AEA0-9647-87E3-2AE1A92D802B}">
      <dsp:nvSpPr>
        <dsp:cNvPr id="0" name=""/>
        <dsp:cNvSpPr/>
      </dsp:nvSpPr>
      <dsp:spPr>
        <a:xfrm rot="10800000">
          <a:off x="0" y="2465241"/>
          <a:ext cx="5920740" cy="124337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500" kern="1200"/>
            <a:t>б) Он должен иметь постоянную дисперсию или стандартное отклонение;</a:t>
          </a:r>
        </a:p>
      </dsp:txBody>
      <dsp:txXfrm rot="10800000">
        <a:off x="0" y="2465241"/>
        <a:ext cx="5920740" cy="807908"/>
      </dsp:txXfrm>
    </dsp:sp>
    <dsp:sp modelId="{7935781F-95AB-4A45-9DEB-FD4F77E3427F}">
      <dsp:nvSpPr>
        <dsp:cNvPr id="0" name=""/>
        <dsp:cNvSpPr/>
      </dsp:nvSpPr>
      <dsp:spPr>
        <a:xfrm rot="10800000">
          <a:off x="0" y="1233992"/>
          <a:ext cx="5920740" cy="124337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500" kern="1200"/>
            <a:t>а) Оно должно иметь постоянное среднее значение;</a:t>
          </a:r>
        </a:p>
      </dsp:txBody>
      <dsp:txXfrm rot="10800000">
        <a:off x="0" y="1233992"/>
        <a:ext cx="5920740" cy="807908"/>
      </dsp:txXfrm>
    </dsp:sp>
    <dsp:sp modelId="{7F65CF48-D46D-A349-84DF-064DA7397163}">
      <dsp:nvSpPr>
        <dsp:cNvPr id="0" name=""/>
        <dsp:cNvSpPr/>
      </dsp:nvSpPr>
      <dsp:spPr>
        <a:xfrm rot="10800000">
          <a:off x="0" y="2743"/>
          <a:ext cx="5920740" cy="124337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500" kern="1200"/>
            <a:t>Перед применением какой-либо статистической модели к временному ряду, ряд должен быть стационарным, что означает, что в разные периоды времени:</a:t>
          </a:r>
        </a:p>
      </dsp:txBody>
      <dsp:txXfrm rot="10800000">
        <a:off x="0" y="2743"/>
        <a:ext cx="5920740" cy="8079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D64E7-7D5D-364E-BEFD-38443D58C8AE}">
      <dsp:nvSpPr>
        <dsp:cNvPr id="0" name=""/>
        <dsp:cNvSpPr/>
      </dsp:nvSpPr>
      <dsp:spPr>
        <a:xfrm>
          <a:off x="1226" y="684988"/>
          <a:ext cx="2616424" cy="38786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KZ" sz="1800" kern="1200"/>
            <a:t>Теперь уже намного легче работать с 25 признаками. И моим следующим шагом будет: удаление выбросов. Для этого построю боксплоты и по ним найду выбросы.</a:t>
          </a:r>
          <a:r>
            <a:rPr lang="en-US" sz="1800" kern="1200"/>
            <a:t> </a:t>
          </a:r>
          <a:endParaRPr lang="ru-KZ" sz="1800" kern="1200"/>
        </a:p>
      </dsp:txBody>
      <dsp:txXfrm>
        <a:off x="77858" y="761620"/>
        <a:ext cx="2463160" cy="3725381"/>
      </dsp:txXfrm>
    </dsp:sp>
    <dsp:sp modelId="{55F93832-8558-3B44-9CD7-B7724C65BAC6}">
      <dsp:nvSpPr>
        <dsp:cNvPr id="0" name=""/>
        <dsp:cNvSpPr/>
      </dsp:nvSpPr>
      <dsp:spPr>
        <a:xfrm>
          <a:off x="2879294" y="2299874"/>
          <a:ext cx="554682" cy="6488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2879294" y="2429649"/>
        <a:ext cx="388277" cy="389323"/>
      </dsp:txXfrm>
    </dsp:sp>
    <dsp:sp modelId="{0338DB5E-64F4-304D-8AA5-8ECD443D4974}">
      <dsp:nvSpPr>
        <dsp:cNvPr id="0" name=""/>
        <dsp:cNvSpPr/>
      </dsp:nvSpPr>
      <dsp:spPr>
        <a:xfrm>
          <a:off x="3664221" y="684988"/>
          <a:ext cx="2616424" cy="38786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 сути, если строить</a:t>
          </a:r>
          <a:r>
            <a:rPr lang="en-US" sz="1800" kern="1200"/>
            <a:t> Tree Model</a:t>
          </a:r>
          <a:r>
            <a:rPr lang="ru-RU" sz="1800" kern="1200"/>
            <a:t>, то он спокойно работает с выбросами, нежели остальные модели. Но так как в этой задаче надо предсказать не просто класс, а вероятность, то лучше подстраховаться и удалить такие выбросы.</a:t>
          </a:r>
          <a:endParaRPr lang="ru-KZ" sz="1800" kern="1200"/>
        </a:p>
      </dsp:txBody>
      <dsp:txXfrm>
        <a:off x="3740853" y="761620"/>
        <a:ext cx="2463160" cy="3725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1E97B-B8B9-6147-A483-78EAD12341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Kaspi</a:t>
            </a:r>
            <a:r>
              <a:rPr lang="ru-RU" dirty="0"/>
              <a:t> </a:t>
            </a:r>
            <a:r>
              <a:rPr lang="en-US" dirty="0" err="1"/>
              <a:t>DataLab</a:t>
            </a:r>
            <a:endParaRPr lang="ru-KZ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FD585D-A2AD-4B49-8643-C2E20532F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KZ" dirty="0"/>
              <a:t>Финальная работа</a:t>
            </a:r>
          </a:p>
          <a:p>
            <a:endParaRPr lang="ru-KZ" dirty="0"/>
          </a:p>
          <a:p>
            <a:r>
              <a:rPr lang="ru-KZ" dirty="0"/>
              <a:t>						Багдатов Ахмедияр</a:t>
            </a:r>
          </a:p>
        </p:txBody>
      </p:sp>
    </p:spTree>
    <p:extLst>
      <p:ext uri="{BB962C8B-B14F-4D97-AF65-F5344CB8AC3E}">
        <p14:creationId xmlns:p14="http://schemas.microsoft.com/office/powerpoint/2010/main" val="335735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AB8880A-DC7F-494D-B5D9-961D629B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88" y="148996"/>
            <a:ext cx="9355624" cy="65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9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2923E19-68AF-354B-83CD-6C2E13DC7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4"/>
            <a:ext cx="10905066" cy="48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18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067B594-BD1C-7443-A99F-CF1A9714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85" y="548873"/>
            <a:ext cx="8473106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4107BF-93C9-4E4C-82F8-A2961CFED685}"/>
              </a:ext>
            </a:extLst>
          </p:cNvPr>
          <p:cNvSpPr txBox="1"/>
          <p:nvPr/>
        </p:nvSpPr>
        <p:spPr>
          <a:xfrm>
            <a:off x="7249379" y="2353923"/>
            <a:ext cx="36260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Здесь мы видим, что у  </a:t>
            </a:r>
            <a:r>
              <a:rPr lang="en-US" dirty="0"/>
              <a:t>ACF</a:t>
            </a:r>
            <a:r>
              <a:rPr lang="en" dirty="0"/>
              <a:t> </a:t>
            </a:r>
            <a:r>
              <a:rPr lang="ru-RU" dirty="0"/>
              <a:t>и </a:t>
            </a:r>
            <a:r>
              <a:rPr lang="en" dirty="0"/>
              <a:t>PACF </a:t>
            </a:r>
            <a:r>
              <a:rPr lang="ru-RU" dirty="0"/>
              <a:t>есть повторяющиеся шаблоны: каждые 7 периодов. Это указывает на наличие недельного паттерна. Когда виден обычный шаблон на одном из этих графиков, мы можем подозревать, что значительная сезонность происходит. Тогда мы должны начать рассматривать </a:t>
            </a:r>
            <a:r>
              <a:rPr lang="en" dirty="0"/>
              <a:t>SARIMA, </a:t>
            </a:r>
            <a:r>
              <a:rPr lang="ru-RU" dirty="0"/>
              <a:t>чтобы взять сезонность в учет.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343092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ACCFA-2F00-DF48-A09D-D2B739E72CE2}"/>
              </a:ext>
            </a:extLst>
          </p:cNvPr>
          <p:cNvSpPr txBox="1"/>
          <p:nvPr/>
        </p:nvSpPr>
        <p:spPr>
          <a:xfrm>
            <a:off x="783021" y="336331"/>
            <a:ext cx="1062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начала рассмотрим модель </a:t>
            </a:r>
            <a:r>
              <a:rPr lang="en-US" dirty="0"/>
              <a:t>ARIMA</a:t>
            </a:r>
            <a:r>
              <a:rPr lang="ru-RU" dirty="0"/>
              <a:t>, то есть без сезонности, которую мы заметили ранее:</a:t>
            </a:r>
            <a:endParaRPr lang="ru-K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0ACA9-CE63-E34C-91B1-A6A72DEDDD44}"/>
              </a:ext>
            </a:extLst>
          </p:cNvPr>
          <p:cNvSpPr txBox="1"/>
          <p:nvPr/>
        </p:nvSpPr>
        <p:spPr>
          <a:xfrm>
            <a:off x="783021" y="1302956"/>
            <a:ext cx="1062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При использовании модели </a:t>
            </a:r>
            <a:r>
              <a:rPr lang="en-US" dirty="0"/>
              <a:t>ARIMA </a:t>
            </a:r>
            <a:r>
              <a:rPr lang="ru-RU" dirty="0"/>
              <a:t>получились плохие результаты:</a:t>
            </a:r>
            <a:endParaRPr lang="ru-KZ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45BF1F-E60E-C04C-B911-9267EEA8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1" y="814452"/>
            <a:ext cx="10625958" cy="35180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13D90C4-E3B9-E445-92EC-A744E254A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512" y="1740868"/>
            <a:ext cx="6212975" cy="50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8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Isosceles Triangle 176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80" name="Rectangle 179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3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70C05-237C-2F47-B245-4E8CF2656932}"/>
              </a:ext>
            </a:extLst>
          </p:cNvPr>
          <p:cNvSpPr txBox="1"/>
          <p:nvPr/>
        </p:nvSpPr>
        <p:spPr>
          <a:xfrm>
            <a:off x="894706" y="2076560"/>
            <a:ext cx="3654569" cy="2893736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2500" lnSpcReduction="20000"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То</a:t>
            </a:r>
            <a:r>
              <a:rPr lang="ru-RU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6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что</a:t>
            </a:r>
            <a:r>
              <a:rPr lang="en-US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 ARIMA </a:t>
            </a:r>
            <a:r>
              <a:rPr lang="en-US" sz="26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плохо</a:t>
            </a:r>
            <a:r>
              <a:rPr lang="en-US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работает</a:t>
            </a:r>
            <a:r>
              <a:rPr lang="en-US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мы</a:t>
            </a:r>
            <a:r>
              <a:rPr lang="en-US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еще</a:t>
            </a:r>
            <a:r>
              <a:rPr lang="en-US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можем</a:t>
            </a:r>
            <a:r>
              <a:rPr lang="en-US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увидеть</a:t>
            </a:r>
            <a:r>
              <a:rPr lang="en-US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по</a:t>
            </a:r>
            <a:r>
              <a:rPr lang="en-US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остаточному</a:t>
            </a:r>
            <a:r>
              <a:rPr lang="en-US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анализу</a:t>
            </a:r>
            <a:r>
              <a:rPr lang="ru-RU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(residual analysis)</a:t>
            </a:r>
            <a:endParaRPr lang="ru-RU" sz="2600" spc="-150" dirty="0">
              <a:solidFill>
                <a:srgbClr val="FFFE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ru-RU" sz="2600" spc="-150" dirty="0">
              <a:solidFill>
                <a:srgbClr val="FFFE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Тут хоть и наблюдается нормальное распределение. Надо посмотреть графики </a:t>
            </a:r>
            <a:r>
              <a:rPr lang="en-US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ACF, PACF</a:t>
            </a:r>
            <a:r>
              <a:rPr lang="ru-RU" sz="26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:</a:t>
            </a:r>
            <a:endParaRPr lang="en-US" sz="2600" spc="-150" dirty="0">
              <a:solidFill>
                <a:srgbClr val="FFFE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669149-A870-B84F-B3CA-832D9CCC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606" y="1186483"/>
            <a:ext cx="6451994" cy="4274443"/>
          </a:xfrm>
          <a:prstGeom prst="rect">
            <a:avLst/>
          </a:prstGeom>
          <a:ln w="9525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1888A-3E7E-4F43-8756-B3C816EE7CFE}"/>
              </a:ext>
            </a:extLst>
          </p:cNvPr>
          <p:cNvSpPr txBox="1"/>
          <p:nvPr/>
        </p:nvSpPr>
        <p:spPr>
          <a:xfrm>
            <a:off x="1030052" y="1343227"/>
            <a:ext cx="338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Residual analysis</a:t>
            </a:r>
            <a:endParaRPr lang="ru-KZ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82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A2E7A2-A537-0347-93C1-7713084C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/>
              <a:t>Мы видим, что существует повторяющаяся корреляция как в </a:t>
            </a:r>
            <a:r>
              <a:rPr lang="en" sz="2200" dirty="0"/>
              <a:t>ACF, </a:t>
            </a:r>
            <a:r>
              <a:rPr lang="ru-RU" sz="2200" dirty="0"/>
              <a:t>так и в </a:t>
            </a:r>
            <a:r>
              <a:rPr lang="en" sz="2200" dirty="0"/>
              <a:t>PACF. </a:t>
            </a:r>
            <a:br>
              <a:rPr lang="en" sz="2200" dirty="0"/>
            </a:br>
            <a:br>
              <a:rPr lang="ru-RU" sz="2200" dirty="0"/>
            </a:br>
            <a:r>
              <a:rPr lang="ru-RU" sz="2200" dirty="0"/>
              <a:t>Таким</a:t>
            </a:r>
            <a:r>
              <a:rPr lang="en-US" sz="2200" dirty="0"/>
              <a:t> </a:t>
            </a:r>
            <a:r>
              <a:rPr lang="ru-RU" sz="2200" dirty="0"/>
              <a:t>образом, как и говорилось ранее, мы должны иметь дело с сезонностью:</a:t>
            </a:r>
            <a:endParaRPr lang="ru-KZ" sz="2200" dirty="0"/>
          </a:p>
        </p:txBody>
      </p:sp>
      <p:pic>
        <p:nvPicPr>
          <p:cNvPr id="5" name="Объект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25BE91E-DACC-EC47-BC26-691AFC39C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6660" y="984753"/>
            <a:ext cx="6574790" cy="4510287"/>
          </a:xfrm>
        </p:spPr>
      </p:pic>
    </p:spTree>
    <p:extLst>
      <p:ext uri="{BB962C8B-B14F-4D97-AF65-F5344CB8AC3E}">
        <p14:creationId xmlns:p14="http://schemas.microsoft.com/office/powerpoint/2010/main" val="317720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D72A2-67EC-8341-BEBB-8ED95606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41" y="2339415"/>
            <a:ext cx="3498979" cy="2456442"/>
          </a:xfrm>
        </p:spPr>
        <p:txBody>
          <a:bodyPr>
            <a:normAutofit fontScale="90000"/>
          </a:bodyPr>
          <a:lstStyle/>
          <a:p>
            <a:r>
              <a:rPr lang="ru-KZ" sz="2800" dirty="0"/>
              <a:t>Плавно переходим к модели </a:t>
            </a:r>
            <a:r>
              <a:rPr lang="en-US" sz="2800" dirty="0"/>
              <a:t>SARIMA. </a:t>
            </a:r>
            <a:r>
              <a:rPr lang="ru-RU" sz="2800" dirty="0"/>
              <a:t>Извлекаем признаки с даты, такие как день, неделя, месяц, год.</a:t>
            </a:r>
            <a:endParaRPr lang="ru-KZ" sz="2800" dirty="0"/>
          </a:p>
        </p:txBody>
      </p:sp>
      <p:pic>
        <p:nvPicPr>
          <p:cNvPr id="9" name="Объект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8B4646A-F173-A644-8C14-F8B34E010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9005" y="1600199"/>
            <a:ext cx="6934292" cy="3657601"/>
          </a:xfrm>
        </p:spPr>
      </p:pic>
    </p:spTree>
    <p:extLst>
      <p:ext uri="{BB962C8B-B14F-4D97-AF65-F5344CB8AC3E}">
        <p14:creationId xmlns:p14="http://schemas.microsoft.com/office/powerpoint/2010/main" val="180396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DAAAAB-A68E-1946-945B-00F51368A201}"/>
              </a:ext>
            </a:extLst>
          </p:cNvPr>
          <p:cNvSpPr txBox="1"/>
          <p:nvPr/>
        </p:nvSpPr>
        <p:spPr>
          <a:xfrm>
            <a:off x="972207" y="212440"/>
            <a:ext cx="1024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KZ" dirty="0"/>
              <a:t>Распределение «Транзакционный прирост» по дням недели.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D8B97B-F817-114B-AA8E-3AF9BE54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729204"/>
            <a:ext cx="7451835" cy="4271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E9C94-CAA2-6F4E-A10F-A593695C05CA}"/>
              </a:ext>
            </a:extLst>
          </p:cNvPr>
          <p:cNvSpPr txBox="1"/>
          <p:nvPr/>
        </p:nvSpPr>
        <p:spPr>
          <a:xfrm>
            <a:off x="792217" y="5150313"/>
            <a:ext cx="1066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Следовательно, по графику можно сделать выводы, что от дня недели зависит прирост, а также имеются грубые выбросы. Но я не могу удалить эти выбросы, так как в этом случае потеряется смысл временного ряда (во временном ряде должны быть одинаковые интервалы). Также, в некоторые дни могут быть большие приросты, а в другие наооборот. Но в недельном интервале могут быть нормальные показатели. </a:t>
            </a:r>
          </a:p>
        </p:txBody>
      </p:sp>
    </p:spTree>
    <p:extLst>
      <p:ext uri="{BB962C8B-B14F-4D97-AF65-F5344CB8AC3E}">
        <p14:creationId xmlns:p14="http://schemas.microsoft.com/office/powerpoint/2010/main" val="301250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A7B7AA-8F43-184F-ADDA-966CE955C4F1}"/>
              </a:ext>
            </a:extLst>
          </p:cNvPr>
          <p:cNvSpPr txBox="1"/>
          <p:nvPr/>
        </p:nvSpPr>
        <p:spPr>
          <a:xfrm>
            <a:off x="1308536" y="241738"/>
            <a:ext cx="957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KZ" dirty="0"/>
              <a:t>Распределение «Транзакционный прирост» по месяцам.</a:t>
            </a:r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A407F1-DCCD-F841-9643-9E56D0DD9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30" y="705664"/>
            <a:ext cx="7679340" cy="445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ABD66-178D-C540-B78B-1A2485368ABA}"/>
              </a:ext>
            </a:extLst>
          </p:cNvPr>
          <p:cNvSpPr txBox="1"/>
          <p:nvPr/>
        </p:nvSpPr>
        <p:spPr>
          <a:xfrm>
            <a:off x="662148" y="5165154"/>
            <a:ext cx="10867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По месяцам аналогичная ситуация. Также выбросы удалять не стоит, потому что это могут быть не случайные выбросы: например, в декабре бывают большие приросты из-за Нового Года (бонусы по ЗП). В январе, так как все деньги люди потратили на праздники, и в связи с отсутствием денег, происходит снятие с депозита. Также, мы учитываем в Датафрэйме день месяца, потому что в определенные дни люди получают ЗП.</a:t>
            </a:r>
          </a:p>
        </p:txBody>
      </p:sp>
    </p:spTree>
    <p:extLst>
      <p:ext uri="{BB962C8B-B14F-4D97-AF65-F5344CB8AC3E}">
        <p14:creationId xmlns:p14="http://schemas.microsoft.com/office/powerpoint/2010/main" val="248148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A97C9F-9FB7-BF40-9DE4-189EACB6FF49}"/>
              </a:ext>
            </a:extLst>
          </p:cNvPr>
          <p:cNvSpPr txBox="1"/>
          <p:nvPr/>
        </p:nvSpPr>
        <p:spPr>
          <a:xfrm>
            <a:off x="646386" y="725509"/>
            <a:ext cx="1089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Теперь переходим к обучению модели </a:t>
            </a:r>
            <a:r>
              <a:rPr lang="en-US" dirty="0"/>
              <a:t>SARIMA, </a:t>
            </a:r>
            <a:r>
              <a:rPr lang="ru-RU" dirty="0"/>
              <a:t>где добавленная буква </a:t>
            </a:r>
            <a:r>
              <a:rPr lang="en-US" dirty="0"/>
              <a:t>S </a:t>
            </a:r>
            <a:r>
              <a:rPr lang="ru-RU" dirty="0"/>
              <a:t>имеет значение </a:t>
            </a:r>
            <a:r>
              <a:rPr lang="en-US" dirty="0"/>
              <a:t>Seasonal. 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E12DAB-D2C9-A445-B61C-BD03668B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5" y="1428058"/>
            <a:ext cx="1067851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440F82-9DB2-614C-95C4-9A6047FBC67E}"/>
              </a:ext>
            </a:extLst>
          </p:cNvPr>
          <p:cNvSpPr txBox="1"/>
          <p:nvPr/>
        </p:nvSpPr>
        <p:spPr>
          <a:xfrm>
            <a:off x="756745" y="2485175"/>
            <a:ext cx="10678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Но тут у меня возникла </a:t>
            </a:r>
            <a:r>
              <a:rPr lang="ru-KZ" dirty="0">
                <a:solidFill>
                  <a:srgbClr val="FF0000"/>
                </a:solidFill>
              </a:rPr>
              <a:t>проблема</a:t>
            </a:r>
            <a:r>
              <a:rPr lang="ru-KZ" dirty="0"/>
              <a:t>, что не хватило </a:t>
            </a:r>
            <a:r>
              <a:rPr lang="ru-KZ" dirty="0">
                <a:solidFill>
                  <a:srgbClr val="FF0000"/>
                </a:solidFill>
              </a:rPr>
              <a:t>вычислительных мощностей </a:t>
            </a:r>
            <a:r>
              <a:rPr lang="ru-KZ" dirty="0"/>
              <a:t>для реализации(обучения) этой модели. Поэтому могу только привести  результаты моделей не учитывающий сезонности </a:t>
            </a:r>
            <a:r>
              <a:rPr lang="en-US" dirty="0"/>
              <a:t>AR, MA. </a:t>
            </a:r>
            <a:r>
              <a:rPr lang="ru-RU" dirty="0"/>
              <a:t>Даже эта модель работает достаточно хорошо.</a:t>
            </a:r>
            <a:endParaRPr lang="ru-KZ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727E39-6176-C24A-97EA-617269781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5" y="3767122"/>
            <a:ext cx="10678511" cy="74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0CC12C-BCB5-3E48-ADE5-4B638D0CB0CE}"/>
              </a:ext>
            </a:extLst>
          </p:cNvPr>
          <p:cNvSpPr txBox="1"/>
          <p:nvPr/>
        </p:nvSpPr>
        <p:spPr>
          <a:xfrm>
            <a:off x="742809" y="4824239"/>
            <a:ext cx="1079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Тут я указал что сезонности </a:t>
            </a:r>
            <a:r>
              <a:rPr lang="en-US" dirty="0"/>
              <a:t>AR</a:t>
            </a:r>
            <a:r>
              <a:rPr lang="ru-RU" dirty="0"/>
              <a:t> и </a:t>
            </a:r>
            <a:r>
              <a:rPr lang="en-US" dirty="0"/>
              <a:t>MA</a:t>
            </a:r>
            <a:r>
              <a:rPr lang="ru-RU" dirty="0"/>
              <a:t> равны единице, вместо 7.</a:t>
            </a:r>
            <a:r>
              <a:rPr lang="ru-K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6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6350F-DE73-7A47-A41A-24FF69AE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KZ" sz="3200" dirty="0"/>
              <a:t>Прогнозирование депозитного транзакционного прироста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1CE21-E1CF-7744-8594-296CC2C7B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6961" y="1295400"/>
            <a:ext cx="6281873" cy="2133600"/>
          </a:xfrm>
        </p:spPr>
        <p:txBody>
          <a:bodyPr>
            <a:normAutofit lnSpcReduction="10000"/>
          </a:bodyPr>
          <a:lstStyle/>
          <a:p>
            <a:r>
              <a:rPr lang="ru-KZ" dirty="0"/>
              <a:t>В этой задаче </a:t>
            </a:r>
            <a:r>
              <a:rPr lang="ru-RU" dirty="0"/>
              <a:t>буду использовать эконометрические модели: </a:t>
            </a:r>
            <a:r>
              <a:rPr lang="en-US" dirty="0"/>
              <a:t>ARIMA</a:t>
            </a:r>
            <a:r>
              <a:rPr lang="ru-RU" dirty="0"/>
              <a:t> (</a:t>
            </a:r>
            <a:r>
              <a:rPr lang="en-US" dirty="0"/>
              <a:t>ARMA</a:t>
            </a:r>
            <a:r>
              <a:rPr lang="ru-RU" dirty="0"/>
              <a:t>, </a:t>
            </a:r>
            <a:r>
              <a:rPr lang="en-US" dirty="0"/>
              <a:t>SARIMA</a:t>
            </a:r>
            <a:r>
              <a:rPr lang="ru-RU" dirty="0"/>
              <a:t>), которые предназначены для анализа временных рядов</a:t>
            </a:r>
            <a:r>
              <a:rPr lang="ru-KZ" dirty="0"/>
              <a:t>. </a:t>
            </a:r>
          </a:p>
          <a:p>
            <a:r>
              <a:rPr lang="ru-RU" dirty="0"/>
              <a:t>так как, предоставленные данные представляют собой серию наблюдений на каждый день в течении двух лет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FC46C-1C55-3146-9859-F815D57C99BC}"/>
              </a:ext>
            </a:extLst>
          </p:cNvPr>
          <p:cNvSpPr txBox="1"/>
          <p:nvPr/>
        </p:nvSpPr>
        <p:spPr>
          <a:xfrm>
            <a:off x="1098687" y="1747776"/>
            <a:ext cx="3078865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KZ" dirty="0">
                <a:solidFill>
                  <a:schemeClr val="bg1"/>
                </a:solidFill>
              </a:rPr>
              <a:t>Задача</a:t>
            </a:r>
            <a:r>
              <a:rPr lang="en-US" dirty="0">
                <a:solidFill>
                  <a:schemeClr val="bg1"/>
                </a:solidFill>
              </a:rPr>
              <a:t> #1</a:t>
            </a:r>
            <a:endParaRPr lang="ru-KZ" dirty="0">
              <a:solidFill>
                <a:schemeClr val="bg1"/>
              </a:solidFill>
            </a:endParaRPr>
          </a:p>
        </p:txBody>
      </p:sp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F2CCA6D-F18E-374B-A777-8CF22274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502" y="3440430"/>
            <a:ext cx="5929342" cy="24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8E5C7BE-B782-7D40-8CF9-E645131E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62" y="543896"/>
            <a:ext cx="8292996" cy="5770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CBE15-1182-6C4D-AD14-E178F7D5E34E}"/>
              </a:ext>
            </a:extLst>
          </p:cNvPr>
          <p:cNvSpPr txBox="1"/>
          <p:nvPr/>
        </p:nvSpPr>
        <p:spPr>
          <a:xfrm>
            <a:off x="7166741" y="1997839"/>
            <a:ext cx="46861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Тут получились вполне неплохие результаты:</a:t>
            </a:r>
          </a:p>
          <a:p>
            <a:endParaRPr lang="ru-KZ" dirty="0"/>
          </a:p>
          <a:p>
            <a:r>
              <a:rPr lang="ru-KZ" dirty="0"/>
              <a:t>Но все же неудовлетворяющие ответы. Я не смогу рассмотреть остаточный анализ, так как не смог вычислить по сезонности </a:t>
            </a:r>
            <a:r>
              <a:rPr lang="en-US" dirty="0"/>
              <a:t>AR, MA</a:t>
            </a:r>
            <a:r>
              <a:rPr lang="ru-RU" dirty="0"/>
              <a:t> и тут возникнет аналогичная ситуация как в </a:t>
            </a:r>
            <a:r>
              <a:rPr lang="en-US" dirty="0"/>
              <a:t>ARIMA</a:t>
            </a:r>
            <a:r>
              <a:rPr lang="ru-RU" dirty="0"/>
              <a:t> с графиками </a:t>
            </a:r>
            <a:r>
              <a:rPr lang="en-US" dirty="0"/>
              <a:t>ACF, PACF. </a:t>
            </a:r>
            <a:r>
              <a:rPr lang="ru-KZ" dirty="0"/>
              <a:t>После этого, я пришел к выводу, что стоит попробовать простые модели к примеру </a:t>
            </a:r>
            <a:r>
              <a:rPr lang="en-US" b="1" dirty="0" err="1"/>
              <a:t>xgboost</a:t>
            </a:r>
            <a:r>
              <a:rPr lang="en-US" dirty="0"/>
              <a:t>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75071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7F6CA-90B9-C145-A91C-B28558885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XGBOOST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C77D6D-B7B7-C14B-98F7-38486374C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901" y="1425928"/>
            <a:ext cx="6281873" cy="1847994"/>
          </a:xfrm>
        </p:spPr>
        <p:txBody>
          <a:bodyPr/>
          <a:lstStyle/>
          <a:p>
            <a:r>
              <a:rPr lang="ru-RU" dirty="0"/>
              <a:t>В модели </a:t>
            </a:r>
            <a:r>
              <a:rPr lang="en-US" b="1" dirty="0" err="1"/>
              <a:t>xgboost</a:t>
            </a:r>
            <a:r>
              <a:rPr lang="ru-RU" b="1" dirty="0"/>
              <a:t>,</a:t>
            </a:r>
            <a:r>
              <a:rPr lang="en-US" dirty="0"/>
              <a:t> </a:t>
            </a:r>
            <a:r>
              <a:rPr lang="ru-RU" dirty="0"/>
              <a:t>я собираюсь использовать извлеченные признаки из даты, а также </a:t>
            </a:r>
            <a:r>
              <a:rPr lang="en-US" dirty="0"/>
              <a:t>AR=7, MA=7.</a:t>
            </a:r>
            <a:r>
              <a:rPr lang="ru-RU" dirty="0"/>
              <a:t> Если учесть эти два признака, то можно получить вполне хорошие результаты.</a:t>
            </a:r>
            <a:endParaRPr lang="ru-KZ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C2EC6A-9AD4-914B-95B5-2F065E1D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383" y="3205342"/>
            <a:ext cx="6922907" cy="6084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A27F31-9755-7E48-A700-97AD540A4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445" y="4013066"/>
            <a:ext cx="6420782" cy="7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8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люди, белы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4728D3E4-75C0-6647-A5BE-E9350D0B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74" y="1534948"/>
            <a:ext cx="9785052" cy="4750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8FEE87-FF71-D44E-9556-CA6EB394FC7A}"/>
              </a:ext>
            </a:extLst>
          </p:cNvPr>
          <p:cNvSpPr txBox="1"/>
          <p:nvPr/>
        </p:nvSpPr>
        <p:spPr>
          <a:xfrm>
            <a:off x="903890" y="451945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итоге, получился неплохой результат, с помощью очень простой модели. Я осознаю, что будет другая метрика при оценивании. Далее, остается с этой обученной моделью </a:t>
            </a:r>
            <a:r>
              <a:rPr lang="ru-RU" dirty="0" err="1"/>
              <a:t>предиктнуть</a:t>
            </a:r>
            <a:r>
              <a:rPr lang="ru-RU" dirty="0"/>
              <a:t> прирост первого полугодия 2018 года. И сгруппировать результаты по месяцам.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361897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AB88-60D6-4F44-ACF9-6E464507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KZ" dirty="0"/>
              <a:t>Вывод: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2210B9-E618-3245-A481-B2C6F92F4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437" y="803186"/>
            <a:ext cx="6281873" cy="5248622"/>
          </a:xfrm>
        </p:spPr>
        <p:txBody>
          <a:bodyPr/>
          <a:lstStyle/>
          <a:p>
            <a:r>
              <a:rPr lang="ru-KZ" dirty="0"/>
              <a:t>В данном решении был</a:t>
            </a:r>
            <a:r>
              <a:rPr lang="ru-RU" dirty="0"/>
              <a:t>и</a:t>
            </a:r>
            <a:r>
              <a:rPr lang="ru-KZ" dirty="0"/>
              <a:t> рассмотрены эконометрические модели </a:t>
            </a:r>
            <a:r>
              <a:rPr lang="en-US" dirty="0"/>
              <a:t>ARIMA(SARIMA, ARMA) </a:t>
            </a:r>
            <a:r>
              <a:rPr lang="ru-RU" dirty="0"/>
              <a:t>для временных рядов.</a:t>
            </a:r>
          </a:p>
          <a:p>
            <a:r>
              <a:rPr lang="ru-RU" dirty="0"/>
              <a:t>Но, в связи с проблемами нехватки вычислительных мощностей, решил использовать </a:t>
            </a:r>
            <a:r>
              <a:rPr lang="en-US" b="1" dirty="0" err="1"/>
              <a:t>xgboost</a:t>
            </a:r>
            <a:r>
              <a:rPr lang="ru-RU" dirty="0"/>
              <a:t>, который показал неплохой результат.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58811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2996F-D684-5845-8EEA-4DDD60FA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65" y="2335744"/>
            <a:ext cx="3845338" cy="2456442"/>
          </a:xfrm>
        </p:spPr>
        <p:txBody>
          <a:bodyPr>
            <a:normAutofit fontScale="90000"/>
          </a:bodyPr>
          <a:lstStyle/>
          <a:p>
            <a:r>
              <a:rPr lang="ru-KZ" dirty="0"/>
              <a:t>Нахождение вероятности принадлежности</a:t>
            </a:r>
            <a:r>
              <a:rPr lang="en-US" dirty="0"/>
              <a:t> </a:t>
            </a:r>
            <a:r>
              <a:rPr lang="ru-RU" dirty="0"/>
              <a:t>к классу 1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9412B9-B4D9-8246-AF6D-D50A0A588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232" y="1107523"/>
            <a:ext cx="6281873" cy="2456442"/>
          </a:xfrm>
        </p:spPr>
        <p:txBody>
          <a:bodyPr/>
          <a:lstStyle/>
          <a:p>
            <a:r>
              <a:rPr lang="ru-RU" dirty="0"/>
              <a:t>В этой задаче, я собираюсь использовать традиционные модели машинного обучения.</a:t>
            </a:r>
          </a:p>
          <a:p>
            <a:r>
              <a:rPr lang="ru-RU" dirty="0"/>
              <a:t>Также в этой задаче у нас неизвестно смысловое значение </a:t>
            </a:r>
            <a:r>
              <a:rPr lang="en-US" b="1" dirty="0"/>
              <a:t>target</a:t>
            </a:r>
            <a:r>
              <a:rPr lang="en-US" dirty="0"/>
              <a:t>.</a:t>
            </a:r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4E85C-010F-C04C-9927-719FFACC3EC1}"/>
              </a:ext>
            </a:extLst>
          </p:cNvPr>
          <p:cNvSpPr txBox="1"/>
          <p:nvPr/>
        </p:nvSpPr>
        <p:spPr>
          <a:xfrm>
            <a:off x="1098687" y="1747776"/>
            <a:ext cx="3078865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KZ" dirty="0">
                <a:solidFill>
                  <a:schemeClr val="bg1"/>
                </a:solidFill>
              </a:rPr>
              <a:t>Задача</a:t>
            </a:r>
            <a:r>
              <a:rPr lang="en-US" dirty="0">
                <a:solidFill>
                  <a:schemeClr val="bg1"/>
                </a:solidFill>
              </a:rPr>
              <a:t> #</a:t>
            </a:r>
            <a:r>
              <a:rPr lang="ru-RU" dirty="0">
                <a:solidFill>
                  <a:schemeClr val="bg1"/>
                </a:solidFill>
              </a:rPr>
              <a:t>2</a:t>
            </a:r>
            <a:endParaRPr lang="ru-KZ" dirty="0">
              <a:solidFill>
                <a:schemeClr val="bg1"/>
              </a:solidFill>
            </a:endParaRPr>
          </a:p>
        </p:txBody>
      </p:sp>
      <p:pic>
        <p:nvPicPr>
          <p:cNvPr id="7" name="Рисунок 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C6BB0E1-C971-DD4C-986D-EDC59906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84" y="3211830"/>
            <a:ext cx="7277527" cy="197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F149E-00F3-C144-877D-C49FCD3E4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90" y="2349925"/>
            <a:ext cx="4025461" cy="2456442"/>
          </a:xfrm>
        </p:spPr>
        <p:txBody>
          <a:bodyPr>
            <a:normAutofit/>
          </a:bodyPr>
          <a:lstStyle/>
          <a:p>
            <a:r>
              <a:rPr lang="ru-RU" sz="3200"/>
              <a:t>Проблема: Несбалансированная выборка</a:t>
            </a:r>
            <a:endParaRPr lang="ru-KZ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3CE3F9-6A78-E349-9755-ED7865735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1505384"/>
            <a:ext cx="6281873" cy="1183269"/>
          </a:xfrm>
        </p:spPr>
        <p:txBody>
          <a:bodyPr/>
          <a:lstStyle/>
          <a:p>
            <a:r>
              <a:rPr lang="ru-KZ" dirty="0"/>
              <a:t>Сразу же встречаемся с проблемой несбалансированности данных.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771EA3-66F3-BC4F-B1B7-18628F203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47" y="2688653"/>
            <a:ext cx="6037756" cy="1051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54B5C-416B-D240-8520-D04C8E457482}"/>
              </a:ext>
            </a:extLst>
          </p:cNvPr>
          <p:cNvSpPr txBox="1"/>
          <p:nvPr/>
        </p:nvSpPr>
        <p:spPr>
          <a:xfrm>
            <a:off x="5006328" y="3989032"/>
            <a:ext cx="6586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Хоть и наша выборка несбалансированная, но ситуация не такая трагичная, ведь </a:t>
            </a:r>
            <a:r>
              <a:rPr lang="en-US" dirty="0"/>
              <a:t>minority class </a:t>
            </a:r>
            <a:r>
              <a:rPr lang="ru-RU" dirty="0"/>
              <a:t>имеет около 15%. Так как обычно, ситуация считается плохой, когда </a:t>
            </a:r>
            <a:r>
              <a:rPr lang="en-US" dirty="0"/>
              <a:t>majority class </a:t>
            </a:r>
            <a:r>
              <a:rPr lang="ru-RU" dirty="0"/>
              <a:t>больше в 10 раз и более, а в нашей ситуации в 5.8 раз.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39830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5B898-B935-8B46-A642-8DD9BB3E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3" y="2349925"/>
            <a:ext cx="3930868" cy="2456442"/>
          </a:xfrm>
        </p:spPr>
        <p:txBody>
          <a:bodyPr>
            <a:normAutofit/>
          </a:bodyPr>
          <a:lstStyle/>
          <a:p>
            <a:r>
              <a:rPr lang="en-US" dirty="0"/>
              <a:t>Oversample, </a:t>
            </a:r>
            <a:r>
              <a:rPr lang="en-US" dirty="0" err="1"/>
              <a:t>Undersample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E1EA8B-B103-2649-B512-23A833EFF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170" y="818493"/>
            <a:ext cx="6515100" cy="2631069"/>
          </a:xfrm>
        </p:spPr>
        <p:txBody>
          <a:bodyPr>
            <a:normAutofit/>
          </a:bodyPr>
          <a:lstStyle/>
          <a:p>
            <a:r>
              <a:rPr lang="ru-KZ" dirty="0"/>
              <a:t>Воспользуемся классическими способами решения данной проблемы</a:t>
            </a:r>
            <a:r>
              <a:rPr lang="ru-RU" dirty="0"/>
              <a:t>. Для этого воспользуемся двумя самыми простыми способами: </a:t>
            </a:r>
            <a:r>
              <a:rPr lang="en-US" dirty="0" err="1"/>
              <a:t>RandomOversample</a:t>
            </a:r>
            <a:r>
              <a:rPr lang="en-US" dirty="0"/>
              <a:t>, </a:t>
            </a:r>
            <a:r>
              <a:rPr lang="en-US" dirty="0" err="1"/>
              <a:t>RandomUndersample</a:t>
            </a:r>
            <a:r>
              <a:rPr lang="ru-RU" dirty="0"/>
              <a:t>. Я не использовал тут для </a:t>
            </a:r>
            <a:r>
              <a:rPr lang="en-US" dirty="0"/>
              <a:t>Oversample </a:t>
            </a:r>
            <a:r>
              <a:rPr lang="ru-RU" dirty="0"/>
              <a:t>такие алгоритмы как: </a:t>
            </a:r>
            <a:r>
              <a:rPr lang="en-US" dirty="0"/>
              <a:t>SMOTE, ASMO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так как не увеличиваю выборку и особых различии не будет.</a:t>
            </a:r>
            <a:endParaRPr lang="ru-KZ" dirty="0"/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99AB0E6-0AD2-FA4D-A79F-B79DDCE8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407" y="3429000"/>
            <a:ext cx="5485213" cy="30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9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A04F54-9A88-7849-AAF0-A8B2CB95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349925"/>
            <a:ext cx="4112961" cy="2456442"/>
          </a:xfrm>
        </p:spPr>
        <p:txBody>
          <a:bodyPr/>
          <a:lstStyle/>
          <a:p>
            <a:r>
              <a:rPr lang="ru-KZ" dirty="0"/>
              <a:t>Категориальные признаки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2D6501-3AA4-684D-BF0E-8523ED3C0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727" y="1770137"/>
            <a:ext cx="6281873" cy="931022"/>
          </a:xfrm>
        </p:spPr>
        <p:txBody>
          <a:bodyPr/>
          <a:lstStyle/>
          <a:p>
            <a:r>
              <a:rPr lang="ru-KZ" dirty="0"/>
              <a:t>Следующий шаг: это преобразование категориальных признаков в числовые.</a:t>
            </a:r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8ED99EF-E5F2-A045-80B9-FE9B01A2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21" y="2701159"/>
            <a:ext cx="7413350" cy="21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2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E2752-8D96-304E-BB7C-3D029177B14B}"/>
              </a:ext>
            </a:extLst>
          </p:cNvPr>
          <p:cNvSpPr txBox="1"/>
          <p:nvPr/>
        </p:nvSpPr>
        <p:spPr>
          <a:xfrm>
            <a:off x="588578" y="488993"/>
            <a:ext cx="1101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Сперва преобразуем простые категориальные признаки, то есть бинарные. Такие как </a:t>
            </a:r>
            <a:r>
              <a:rPr lang="en-US" dirty="0"/>
              <a:t>”GENDER”, “PREFERRED_LANGUAGE”, ”STATUS_PKB”.</a:t>
            </a:r>
            <a:r>
              <a:rPr lang="ru-RU" dirty="0"/>
              <a:t> </a:t>
            </a:r>
            <a:endParaRPr lang="ru-KZ" dirty="0"/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71B87A9-7917-DA45-BD7A-03178044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2" y="1386439"/>
            <a:ext cx="11435255" cy="48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7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BF7CD-5374-1E4D-A739-776BC630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KZ" dirty="0"/>
              <a:t>Выбор фичей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7B51F5-94B7-5345-B41F-934ED16D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061" y="1578058"/>
            <a:ext cx="6416840" cy="3701883"/>
          </a:xfr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just">
              <a:buNone/>
            </a:pPr>
            <a:r>
              <a:rPr lang="ru-KZ" dirty="0"/>
              <a:t>Для того, чтобы узнать какие фичи нужно использовать из 223. Я собираюсь заполнить все пропущенные ячейки средним значением каждого признака с помощью </a:t>
            </a:r>
            <a:r>
              <a:rPr lang="en-US" dirty="0" err="1"/>
              <a:t>SimpleImputer</a:t>
            </a:r>
            <a:r>
              <a:rPr lang="en-US" dirty="0"/>
              <a:t>. </a:t>
            </a:r>
            <a:r>
              <a:rPr lang="ru-RU" dirty="0"/>
              <a:t>Далее, построить модель без никаких </a:t>
            </a:r>
            <a:r>
              <a:rPr lang="ru-RU" dirty="0" err="1"/>
              <a:t>гиперпараметров</a:t>
            </a:r>
            <a:r>
              <a:rPr lang="ru-RU" dirty="0"/>
              <a:t>. И после этого, посмотреть </a:t>
            </a:r>
            <a:r>
              <a:rPr lang="en-US" b="1" dirty="0"/>
              <a:t>feature importance</a:t>
            </a:r>
            <a:r>
              <a:rPr lang="ru-RU" dirty="0"/>
              <a:t>, чтобы знать какие признаки имеют больший вес и более важны в этой модели, чтобы работать только с этими моделями. Так как, все 223 признака не нужны и надо оптимизировать скорость тренировки и предсказывания модели.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92073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B5D2AB-B056-684E-88C2-F351D8E0C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1143974" y="643467"/>
            <a:ext cx="990405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9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5ED484-C5DB-9747-89F9-D1438CD48FB1}"/>
              </a:ext>
            </a:extLst>
          </p:cNvPr>
          <p:cNvSpPr txBox="1"/>
          <p:nvPr/>
        </p:nvSpPr>
        <p:spPr>
          <a:xfrm>
            <a:off x="468631" y="1317472"/>
            <a:ext cx="38976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Перед тем как приступить к вышесказанному шагу, возникла еще одна маленькая проблема, что некоторые признаки в принципе не заполнены. Для этого я написал свою функцию и применил её к </a:t>
            </a:r>
            <a:r>
              <a:rPr lang="ru-RU" dirty="0" err="1"/>
              <a:t>датафрэйму</a:t>
            </a:r>
            <a:r>
              <a:rPr lang="ru-RU" dirty="0"/>
              <a:t>. И тут видно, что 57 признаков полностью пустые. По моему мнению, если признак пуст более чем на 80%, то уже не имеет смысла с ним работать, хотя бывают спорные моменты, но в общих чертах это так.</a:t>
            </a:r>
            <a:endParaRPr lang="ru-KZ" dirty="0"/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7A38744-6FDD-804A-8DEC-33DBBAD2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330" y="357352"/>
            <a:ext cx="6808874" cy="61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2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B85CB-B7D2-2142-A06E-7091843F3ED4}"/>
              </a:ext>
            </a:extLst>
          </p:cNvPr>
          <p:cNvSpPr txBox="1"/>
          <p:nvPr/>
        </p:nvSpPr>
        <p:spPr>
          <a:xfrm>
            <a:off x="767255" y="441434"/>
            <a:ext cx="1052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Я решил удалить признаки, которые пусты более чем на 90%: </a:t>
            </a:r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CC7A1FF-F9BC-7B4B-9D4A-E0B8750E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82" y="991991"/>
            <a:ext cx="7289800" cy="179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3CA2E-2BAF-D74F-B00C-5F5038FFAEBF}"/>
              </a:ext>
            </a:extLst>
          </p:cNvPr>
          <p:cNvSpPr txBox="1"/>
          <p:nvPr/>
        </p:nvSpPr>
        <p:spPr>
          <a:xfrm>
            <a:off x="767255" y="3059668"/>
            <a:ext cx="874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Заполним пустые значения средним значением по колонке: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B470E0-9895-6446-A7EF-6FE6547B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3705977"/>
            <a:ext cx="7632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751697D-04CC-D04C-B2E4-2621FE81D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9299" y="360938"/>
            <a:ext cx="6838515" cy="2796876"/>
          </a:xfr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DAB6F9-E14C-0640-92E2-9C98AF00C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11" y="2349925"/>
            <a:ext cx="3831959" cy="24564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DecisionTree</a:t>
            </a:r>
            <a:r>
              <a:rPr lang="ru-RU" dirty="0"/>
              <a:t> </a:t>
            </a:r>
            <a:r>
              <a:rPr lang="en-US" dirty="0"/>
              <a:t>Classifier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модель для нахождения важных признаков</a:t>
            </a:r>
            <a:endParaRPr lang="ru-K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141D2-5FC0-784B-AAA5-DF20AE9EC9A7}"/>
              </a:ext>
            </a:extLst>
          </p:cNvPr>
          <p:cNvSpPr txBox="1"/>
          <p:nvPr/>
        </p:nvSpPr>
        <p:spPr>
          <a:xfrm>
            <a:off x="4893735" y="3314700"/>
            <a:ext cx="6489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Тут мы построили модель деревьев решении, также видим, что у него точность не имеет хороших результатов. Так как у него точность около 70% и доля </a:t>
            </a:r>
            <a:r>
              <a:rPr lang="en-US" dirty="0"/>
              <a:t>majority class </a:t>
            </a:r>
            <a:r>
              <a:rPr lang="ru-RU" dirty="0"/>
              <a:t>также 70%, вполне вероятно может быть, что модель просто присваивает всем класс </a:t>
            </a:r>
            <a:r>
              <a:rPr lang="en-US" dirty="0"/>
              <a:t>majority. </a:t>
            </a:r>
            <a:r>
              <a:rPr lang="ru-RU" dirty="0"/>
              <a:t>Тут видно, что в данной модели он не всем присваивает класс 0. Когда я строил первую модель </a:t>
            </a:r>
            <a:r>
              <a:rPr lang="en-US" b="1" dirty="0" err="1"/>
              <a:t>xgboost</a:t>
            </a:r>
            <a:r>
              <a:rPr lang="en-US" dirty="0"/>
              <a:t> </a:t>
            </a:r>
            <a:r>
              <a:rPr lang="ru-RU" dirty="0"/>
              <a:t>без </a:t>
            </a:r>
            <a:r>
              <a:rPr lang="en-US" dirty="0"/>
              <a:t>Oversample, </a:t>
            </a:r>
            <a:r>
              <a:rPr lang="en-US" dirty="0" err="1"/>
              <a:t>Undersample</a:t>
            </a:r>
            <a:r>
              <a:rPr lang="ru-RU" dirty="0"/>
              <a:t> (тут это не указано: строил для себя, чтобы убедиться о возможности такой ошибки)</a:t>
            </a:r>
            <a:r>
              <a:rPr lang="en-US" dirty="0"/>
              <a:t>. </a:t>
            </a:r>
            <a:r>
              <a:rPr lang="ru-RU" dirty="0"/>
              <a:t>У меня точность была равна 85% и он глупо почти все присвоил класс 0. 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17028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54501-2D0E-C940-B485-8E2F1BA2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features</a:t>
            </a:r>
            <a:endParaRPr lang="ru-KZ" dirty="0"/>
          </a:p>
        </p:txBody>
      </p:sp>
      <p:pic>
        <p:nvPicPr>
          <p:cNvPr id="5" name="Объект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2535F71-6891-C942-A2DA-AEEB2DA49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2480391"/>
            <a:ext cx="6502769" cy="35334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17063-548E-3842-87CA-4E0034714A7D}"/>
              </a:ext>
            </a:extLst>
          </p:cNvPr>
          <p:cNvSpPr txBox="1"/>
          <p:nvPr/>
        </p:nvSpPr>
        <p:spPr>
          <a:xfrm>
            <a:off x="4800600" y="872597"/>
            <a:ext cx="6281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данной части кода, я просмотрел вес каждого признака и решил оставить только 25 самых важных признаков, то есть которые имеют наибольший вес. Я выбрал 25, потому что далее другие признаки имеют вес меньше чем 0.01.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320398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9F04E-E16D-6049-A3FE-A6ABCE67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  <a:endParaRPr lang="ru-KZ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329FB37-9FA1-FF47-BFF4-D656EE8D24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1223711"/>
              </p:ext>
            </p:extLst>
          </p:nvPr>
        </p:nvGraphicFramePr>
        <p:xfrm>
          <a:off x="5067216" y="804689"/>
          <a:ext cx="6281873" cy="5248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5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F27FB-2C10-BD4F-9155-124BD4E4E77F}"/>
              </a:ext>
            </a:extLst>
          </p:cNvPr>
          <p:cNvSpPr txBox="1"/>
          <p:nvPr/>
        </p:nvSpPr>
        <p:spPr>
          <a:xfrm>
            <a:off x="848492" y="392575"/>
            <a:ext cx="1109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классике, есть грубые выбросы и такие данные, которые ввели по ошибке. </a:t>
            </a:r>
            <a:endParaRPr lang="ru-KZ" dirty="0"/>
          </a:p>
        </p:txBody>
      </p:sp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F503721-13F7-524E-8EFB-F13844F1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44" y="1122030"/>
            <a:ext cx="5742856" cy="509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8A1158-346F-6C45-8834-4D67CAAD9064}"/>
              </a:ext>
            </a:extLst>
          </p:cNvPr>
          <p:cNvSpPr txBox="1"/>
          <p:nvPr/>
        </p:nvSpPr>
        <p:spPr>
          <a:xfrm>
            <a:off x="6878398" y="916444"/>
            <a:ext cx="470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dirty="0"/>
              <a:t>Самый интерпретируемый пример ошибочных данных: возраст в отрицательном значении.</a:t>
            </a:r>
            <a:r>
              <a:rPr lang="ru-RU" dirty="0"/>
              <a:t> В итоге, удалил приблизительно 800-900 строк выбросов (многовато).</a:t>
            </a:r>
            <a:endParaRPr lang="ru-KZ" dirty="0"/>
          </a:p>
        </p:txBody>
      </p:sp>
      <p:pic>
        <p:nvPicPr>
          <p:cNvPr id="9" name="Рисунок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21B1B34-0227-8E4F-AC49-4A72EF1CE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16" y="2548309"/>
            <a:ext cx="5429400" cy="366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6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E6A078-AE1E-E547-87FB-2EA23E26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  <a:br>
              <a:rPr lang="en-US" dirty="0"/>
            </a:br>
            <a:r>
              <a:rPr lang="ru-RU" dirty="0"/>
              <a:t>(</a:t>
            </a:r>
            <a:r>
              <a:rPr lang="en-US" dirty="0" err="1"/>
              <a:t>HeatMap</a:t>
            </a:r>
            <a:r>
              <a:rPr lang="ru-RU" dirty="0"/>
              <a:t>)</a:t>
            </a:r>
            <a:endParaRPr lang="ru-KZ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F40AD65-BFD3-7243-AD8C-4F8274F14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634" y="1003846"/>
            <a:ext cx="7522274" cy="53512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E95D78-7A06-E042-8E05-32BAFA543C81}"/>
              </a:ext>
            </a:extLst>
          </p:cNvPr>
          <p:cNvSpPr txBox="1"/>
          <p:nvPr/>
        </p:nvSpPr>
        <p:spPr>
          <a:xfrm>
            <a:off x="4566634" y="357515"/>
            <a:ext cx="737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</a:t>
            </a:r>
            <a:r>
              <a:rPr lang="en-US" dirty="0"/>
              <a:t>correlation matrix </a:t>
            </a:r>
            <a:r>
              <a:rPr lang="ru-RU" dirty="0"/>
              <a:t>можем заметить, что некоторые признаки имеют корреляцию равную 1. Значит можно удалить один из них.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3391302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387F77-D86E-6643-82A3-81D1448C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Multivariate imputation by chained equations (MICE)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AF297A-E31B-F84C-894E-6531268D6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3075131"/>
          </a:xfrm>
        </p:spPr>
        <p:txBody>
          <a:bodyPr>
            <a:normAutofit/>
          </a:bodyPr>
          <a:lstStyle/>
          <a:p>
            <a:r>
              <a:rPr lang="ru-KZ" dirty="0"/>
              <a:t>Уже для предобработки финальных данных, буду использовать стратегию </a:t>
            </a:r>
            <a:r>
              <a:rPr lang="en-US" dirty="0"/>
              <a:t>MICE</a:t>
            </a:r>
            <a:r>
              <a:rPr lang="ru-RU" dirty="0"/>
              <a:t>, которая заключается в заполнении пустых значений путем моделирования каждой функции, с отсутствующими значениями в зависимости от других функций, в циклическом порядке. Он выполняет множественные регрессии, по случайной выборке данных, затем берет среднее из множественных значений регрессии и использует это значение для расчета отсутствующего значения.</a:t>
            </a:r>
            <a:endParaRPr lang="ru-KZ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6C33A-ECD6-EB4F-97C4-5A23CF6E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933" y="3968167"/>
            <a:ext cx="66929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9ED79-725F-8747-A53D-46EC1E51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A22313-F832-EF4E-A036-382EF81D9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456" y="325138"/>
            <a:ext cx="6281873" cy="2625814"/>
          </a:xfrm>
        </p:spPr>
        <p:txBody>
          <a:bodyPr>
            <a:normAutofit/>
          </a:bodyPr>
          <a:lstStyle/>
          <a:p>
            <a:r>
              <a:rPr lang="ru-RU" dirty="0"/>
              <a:t>Рассмотрел </a:t>
            </a:r>
            <a:r>
              <a:rPr lang="en-US" b="1" dirty="0" err="1"/>
              <a:t>catplot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en-US" dirty="0"/>
              <a:t>target </a:t>
            </a:r>
            <a:r>
              <a:rPr lang="ru-RU" dirty="0"/>
              <a:t>и категориальным признакам, но нету никаких зависимостей.</a:t>
            </a:r>
          </a:p>
          <a:p>
            <a:r>
              <a:rPr lang="ru-RU" dirty="0"/>
              <a:t>Рассмотрел каждый признак на нормальность распределения, построив </a:t>
            </a:r>
            <a:r>
              <a:rPr lang="en-US" b="1" dirty="0" err="1"/>
              <a:t>violinplot</a:t>
            </a:r>
            <a:r>
              <a:rPr lang="en-US" dirty="0"/>
              <a:t>, </a:t>
            </a:r>
            <a:r>
              <a:rPr lang="en-US" b="1" dirty="0" err="1"/>
              <a:t>distplot</a:t>
            </a:r>
            <a:r>
              <a:rPr lang="ru-RU" dirty="0"/>
              <a:t>. Почти все признаки распределены нормально.</a:t>
            </a:r>
          </a:p>
          <a:p>
            <a:r>
              <a:rPr lang="ru-RU" dirty="0"/>
              <a:t>Не рассмотрел </a:t>
            </a:r>
            <a:r>
              <a:rPr lang="en-US" b="1" dirty="0" err="1"/>
              <a:t>pairplot</a:t>
            </a:r>
            <a:r>
              <a:rPr lang="en-US" dirty="0"/>
              <a:t> </a:t>
            </a:r>
            <a:r>
              <a:rPr lang="ru-RU" dirty="0"/>
              <a:t>из за большого количества признаков.</a:t>
            </a:r>
            <a:endParaRPr lang="ru-KZ" dirty="0"/>
          </a:p>
        </p:txBody>
      </p:sp>
      <p:pic>
        <p:nvPicPr>
          <p:cNvPr id="5" name="Рисунок 4" descr="Изображение выглядит как сидит, стол, кухня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104F9061-18AA-7043-81D8-B7C6E033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56" y="2990194"/>
            <a:ext cx="6281873" cy="1816173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идит, окно, белы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6A139FC3-0004-DD44-A06F-91791BBA0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4845609"/>
            <a:ext cx="6426568" cy="18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0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8DD99-E63C-6F43-88A2-0C55E48D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XGBOOST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8D1240-0DDC-ED4F-80C7-4262651AB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248" y="675289"/>
            <a:ext cx="2991141" cy="5507421"/>
          </a:xfrm>
        </p:spPr>
        <p:txBody>
          <a:bodyPr>
            <a:normAutofit/>
          </a:bodyPr>
          <a:lstStyle/>
          <a:p>
            <a:r>
              <a:rPr lang="ru-KZ" dirty="0"/>
              <a:t>Для предсказания вероятности принадлежности к классу 1, я собираюсь использовать мною полюбленный </a:t>
            </a:r>
            <a:r>
              <a:rPr lang="en-US" b="1" dirty="0" err="1"/>
              <a:t>xgboost</a:t>
            </a:r>
            <a:r>
              <a:rPr lang="en-US" dirty="0"/>
              <a:t>. </a:t>
            </a:r>
            <a:r>
              <a:rPr lang="ru-RU" dirty="0"/>
              <a:t>Он, в принципе, работает хорошо. Теперь только остается использовать эту модель к данным </a:t>
            </a:r>
            <a:r>
              <a:rPr lang="en-US" dirty="0"/>
              <a:t>validate.</a:t>
            </a:r>
            <a:endParaRPr lang="ru-KZ" dirty="0"/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512B197-64B6-7F4F-A522-766B8376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638" y="548822"/>
            <a:ext cx="3835622" cy="576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9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3E7F26-A7BF-F84B-ADEB-31452650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KZ" dirty="0"/>
              <a:t>Что такое  </a:t>
            </a:r>
            <a:r>
              <a:rPr lang="en-US" dirty="0"/>
              <a:t>ARIMA ?</a:t>
            </a:r>
            <a:endParaRPr lang="ru-KZ" dirty="0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CC0B1965-295D-634D-8D70-C1203F99B9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728937"/>
              </p:ext>
            </p:extLst>
          </p:nvPr>
        </p:nvGraphicFramePr>
        <p:xfrm>
          <a:off x="4958427" y="231686"/>
          <a:ext cx="6281873" cy="5248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F6CFE0-FABE-6845-9BD8-729EBC8D4E52}"/>
              </a:ext>
            </a:extLst>
          </p:cNvPr>
          <p:cNvSpPr txBox="1"/>
          <p:nvPr/>
        </p:nvSpPr>
        <p:spPr>
          <a:xfrm>
            <a:off x="2987840" y="5480308"/>
            <a:ext cx="8252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Также существует модель </a:t>
            </a:r>
            <a:r>
              <a:rPr lang="en-US" dirty="0"/>
              <a:t>ARMA</a:t>
            </a:r>
            <a:r>
              <a:rPr lang="ru-RU" dirty="0"/>
              <a:t>, но её используют в случае стационарности данных. Здесь же можно понять преимущество </a:t>
            </a:r>
            <a:r>
              <a:rPr lang="en-US" dirty="0"/>
              <a:t>ARIMA</a:t>
            </a:r>
            <a:r>
              <a:rPr lang="ru-RU" dirty="0"/>
              <a:t>, т.е. её можно использовать в случае не стационарности данных. 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336973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5C10B7-973C-4945-AD94-AD11F85F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KZ" dirty="0"/>
              <a:t>Предикт по построенной модели</a:t>
            </a:r>
          </a:p>
        </p:txBody>
      </p:sp>
      <p:pic>
        <p:nvPicPr>
          <p:cNvPr id="5" name="Объект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86BF070-8995-CE40-AB96-031C29B6B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00" y="953405"/>
            <a:ext cx="6281738" cy="4948014"/>
          </a:xfrm>
        </p:spPr>
      </p:pic>
    </p:spTree>
    <p:extLst>
      <p:ext uri="{BB962C8B-B14F-4D97-AF65-F5344CB8AC3E}">
        <p14:creationId xmlns:p14="http://schemas.microsoft.com/office/powerpoint/2010/main" val="177209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2BCA6-DA0D-204A-9160-08FC539A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KZ" dirty="0"/>
              <a:t>Вывод 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46C6A7-BBE6-084D-A461-2CBE36172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ru-KZ" dirty="0"/>
          </a:p>
          <a:p>
            <a:r>
              <a:rPr lang="ru-RU" dirty="0"/>
              <a:t>Для предобработки, в первую очередь нашел важнейшие признаки. Для этого удалил признаки, где больше 90% значении являлись пустыми. После преобразовал категориальные признаки в числовые.</a:t>
            </a:r>
          </a:p>
          <a:p>
            <a:r>
              <a:rPr lang="ru-RU" dirty="0"/>
              <a:t>Далее смоделировал простую модель деревья решении. Вывел признаки которые имели наибольшие веса в этой модели.</a:t>
            </a:r>
          </a:p>
          <a:p>
            <a:r>
              <a:rPr lang="ru-RU" dirty="0"/>
              <a:t>Удалил выбросы. Построил </a:t>
            </a:r>
            <a:r>
              <a:rPr lang="en-US" b="1" dirty="0" err="1"/>
              <a:t>HeatMap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где также выявил сильно коррелированные признаки и удалил их.</a:t>
            </a:r>
          </a:p>
          <a:p>
            <a:r>
              <a:rPr lang="ru-RU" dirty="0"/>
              <a:t>Заполнил пустые значения с помощью стратегии </a:t>
            </a:r>
            <a:r>
              <a:rPr lang="en-US" b="1" dirty="0"/>
              <a:t>MICE</a:t>
            </a:r>
            <a:r>
              <a:rPr lang="en-US" dirty="0"/>
              <a:t>.</a:t>
            </a:r>
          </a:p>
          <a:p>
            <a:r>
              <a:rPr lang="ru-RU" dirty="0"/>
              <a:t>Рассмотрел </a:t>
            </a:r>
            <a:r>
              <a:rPr lang="en-US" b="1" dirty="0" err="1"/>
              <a:t>violinplot</a:t>
            </a:r>
            <a:r>
              <a:rPr lang="en-US" b="1" dirty="0"/>
              <a:t>(</a:t>
            </a:r>
            <a:r>
              <a:rPr lang="en-US" b="1" dirty="0" err="1"/>
              <a:t>distplot</a:t>
            </a:r>
            <a:r>
              <a:rPr lang="en-US" b="1" dirty="0"/>
              <a:t>), </a:t>
            </a:r>
            <a:r>
              <a:rPr lang="en-US" b="1" dirty="0" err="1"/>
              <a:t>catplot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В итоге построил модель с помощью </a:t>
            </a:r>
            <a:r>
              <a:rPr lang="en-US" dirty="0" err="1"/>
              <a:t>xgboost</a:t>
            </a:r>
            <a:r>
              <a:rPr lang="ru-RU" dirty="0"/>
              <a:t>.</a:t>
            </a:r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532653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11ABD-47BC-694E-9A4D-E9CF90FA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1" y="2361355"/>
            <a:ext cx="3637649" cy="2427815"/>
          </a:xfrm>
        </p:spPr>
        <p:txBody>
          <a:bodyPr>
            <a:normAutofit fontScale="90000"/>
          </a:bodyPr>
          <a:lstStyle/>
          <a:p>
            <a:r>
              <a:rPr lang="ru-KZ" dirty="0"/>
              <a:t>Что такое стационарность?</a:t>
            </a:r>
            <a:br>
              <a:rPr lang="ru-KZ" dirty="0"/>
            </a:br>
            <a:endParaRPr lang="ru-KZ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6E7A2E4-DBB5-3146-B439-6F3EBD7800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156343"/>
              </p:ext>
            </p:extLst>
          </p:nvPr>
        </p:nvGraphicFramePr>
        <p:xfrm>
          <a:off x="5006340" y="341840"/>
          <a:ext cx="5920740" cy="573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738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D2AEA-F989-CF4E-A55D-24887C2E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Почему временной ряд должен быть стационарным?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675D0E-FDC6-7E43-9004-1624227F0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Причины необходимости стационарности ряда следующие:</a:t>
            </a:r>
            <a:endParaRPr lang="ru-KZ" dirty="0"/>
          </a:p>
          <a:p>
            <a:r>
              <a:rPr lang="ru-RU" dirty="0" err="1"/>
              <a:t>a</a:t>
            </a:r>
            <a:r>
              <a:rPr lang="ru-RU" dirty="0"/>
              <a:t>) Если временной ряд имеет определенное поведение в течение временного интервала, то существует высокая вероятность того, что в течение другого интервала он будет иметь такое же поведение, при условии, что временной ряд является стационарным. </a:t>
            </a:r>
            <a:r>
              <a:rPr lang="ru-RU" u="sng" dirty="0"/>
              <a:t>Это помогает в более точном прогнозировании.</a:t>
            </a:r>
            <a:endParaRPr lang="ru-KZ" u="sng" dirty="0"/>
          </a:p>
          <a:p>
            <a:r>
              <a:rPr lang="ru-RU" dirty="0"/>
              <a:t>б) Теории и математические формулы являются более зрелыми и более простыми для применения в качестве стационарных временных рядов.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2875390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51A37-EA3C-444B-959E-445E1A36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KZ" dirty="0"/>
              <a:t>Проверка стационарности временного ряда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964225-7F72-B447-8344-B65BAF741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736" y="804689"/>
            <a:ext cx="6281873" cy="524862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Теперь нам нужно проверить стационарность временного ряда, для его проверки существуют два популярных способа:</a:t>
            </a:r>
            <a:endParaRPr lang="ru-KZ" dirty="0"/>
          </a:p>
          <a:p>
            <a:r>
              <a:rPr lang="ru-KZ" dirty="0"/>
              <a:t>а) Скользящая статистика – </a:t>
            </a:r>
            <a:r>
              <a:rPr lang="ru-RU" dirty="0"/>
              <a:t>нужно составить</a:t>
            </a:r>
            <a:r>
              <a:rPr lang="ru-KZ" dirty="0"/>
              <a:t> график скользящего среднего или скользящего стандартного отклонения, чтобы увидеть, меняется ли оно со временем. Это визуальная техника;</a:t>
            </a:r>
          </a:p>
          <a:p>
            <a:r>
              <a:rPr lang="ru-KZ" dirty="0"/>
              <a:t>б) Тест ADCF </a:t>
            </a:r>
            <a:r>
              <a:rPr lang="ru-RU" dirty="0"/>
              <a:t>(</a:t>
            </a:r>
            <a:r>
              <a:rPr lang="ru-RU" dirty="0" err="1"/>
              <a:t>Augmented</a:t>
            </a:r>
            <a:r>
              <a:rPr lang="ru-RU" dirty="0"/>
              <a:t> </a:t>
            </a:r>
            <a:r>
              <a:rPr lang="ru-RU" dirty="0" err="1"/>
              <a:t>Dickey</a:t>
            </a:r>
            <a:r>
              <a:rPr lang="ru-RU" dirty="0"/>
              <a:t>–</a:t>
            </a:r>
            <a:r>
              <a:rPr lang="ru-RU" dirty="0" err="1"/>
              <a:t>Fuller</a:t>
            </a:r>
            <a:r>
              <a:rPr lang="ru-RU" dirty="0"/>
              <a:t> </a:t>
            </a:r>
            <a:r>
              <a:rPr lang="ru-RU" dirty="0" err="1"/>
              <a:t>tes</a:t>
            </a:r>
            <a:r>
              <a:rPr lang="en-US" dirty="0"/>
              <a:t>t</a:t>
            </a:r>
            <a:r>
              <a:rPr lang="ru-RU" dirty="0"/>
              <a:t>)</a:t>
            </a:r>
            <a:r>
              <a:rPr lang="ru-KZ" dirty="0"/>
              <a:t> - расширенный тест Дики-Фуллера используется для получения различных значений, которые могут помочь в определении стационарности. Нулевая гипотеза говорит, что </a:t>
            </a:r>
            <a:r>
              <a:rPr lang="ru-RU" dirty="0"/>
              <a:t>временной ряд</a:t>
            </a:r>
            <a:r>
              <a:rPr lang="ru-KZ" dirty="0"/>
              <a:t> нестационарный. Он включает в себя статистику испытаний и некоторые критические значения для некоторых уровней достоверности </a:t>
            </a:r>
          </a:p>
        </p:txBody>
      </p:sp>
    </p:spTree>
    <p:extLst>
      <p:ext uri="{BB962C8B-B14F-4D97-AF65-F5344CB8AC3E}">
        <p14:creationId xmlns:p14="http://schemas.microsoft.com/office/powerpoint/2010/main" val="155544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:a16="http://schemas.microsoft.com/office/drawing/2014/main" id="{E6C08EBB-2C97-4884-9312-EA0A6A62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4188" y="0"/>
            <a:ext cx="3421063" cy="6843713"/>
          </a:xfrm>
          <a:custGeom>
            <a:avLst/>
            <a:gdLst/>
            <a:ahLst/>
            <a:cxnLst/>
            <a:rect l="0" t="0" r="r" b="b"/>
            <a:pathLst>
              <a:path w="720" h="1440">
                <a:moveTo>
                  <a:pt x="720" y="0"/>
                </a:moveTo>
                <a:cubicBezTo>
                  <a:pt x="316" y="282"/>
                  <a:pt x="0" y="1018"/>
                  <a:pt x="362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17406E40-244E-4DD6-94A4-E7396024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8488" y="0"/>
            <a:ext cx="2717800" cy="6843713"/>
          </a:xfrm>
          <a:custGeom>
            <a:avLst/>
            <a:gdLst/>
            <a:ahLst/>
            <a:cxnLst/>
            <a:rect l="0" t="0" r="r" b="b"/>
            <a:pathLst>
              <a:path w="572" h="1440">
                <a:moveTo>
                  <a:pt x="572" y="0"/>
                </a:moveTo>
                <a:cubicBezTo>
                  <a:pt x="213" y="320"/>
                  <a:pt x="0" y="979"/>
                  <a:pt x="164" y="1440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 21">
            <a:extLst>
              <a:ext uri="{FF2B5EF4-FFF2-40B4-BE49-F238E27FC236}">
                <a16:creationId xmlns:a16="http://schemas.microsoft.com/office/drawing/2014/main" id="{9E621646-8902-4518-ADFE-798B8AF7F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1938" y="0"/>
            <a:ext cx="2944813" cy="6843713"/>
          </a:xfrm>
          <a:custGeom>
            <a:avLst/>
            <a:gdLst/>
            <a:ahLst/>
            <a:cxnLst/>
            <a:rect l="0" t="0" r="r" b="b"/>
            <a:pathLst>
              <a:path w="620" h="1440">
                <a:moveTo>
                  <a:pt x="620" y="0"/>
                </a:moveTo>
                <a:cubicBezTo>
                  <a:pt x="248" y="325"/>
                  <a:pt x="0" y="960"/>
                  <a:pt x="186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BC03DD73-798C-403F-B9AC-BFF84A0B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17513" y="0"/>
            <a:ext cx="2403475" cy="6843713"/>
          </a:xfrm>
          <a:custGeom>
            <a:avLst/>
            <a:gdLst/>
            <a:ahLst/>
            <a:cxnLst/>
            <a:rect l="0" t="0" r="r" b="b"/>
            <a:pathLst>
              <a:path w="506" h="1440">
                <a:moveTo>
                  <a:pt x="506" y="0"/>
                </a:moveTo>
                <a:cubicBezTo>
                  <a:pt x="109" y="356"/>
                  <a:pt x="0" y="943"/>
                  <a:pt x="171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6756FE0C-DC81-49BD-AD76-1E223B686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9525"/>
            <a:ext cx="1771650" cy="3198813"/>
          </a:xfrm>
          <a:custGeom>
            <a:avLst/>
            <a:gdLst/>
            <a:ahLst/>
            <a:cxnLst/>
            <a:rect l="0" t="0" r="r" b="b"/>
            <a:pathLst>
              <a:path w="373" h="673">
                <a:moveTo>
                  <a:pt x="373" y="0"/>
                </a:moveTo>
                <a:cubicBezTo>
                  <a:pt x="175" y="183"/>
                  <a:pt x="51" y="409"/>
                  <a:pt x="0" y="67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FEEAE74D-A8B8-4601-84C4-7F01DFF41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0"/>
            <a:ext cx="1562100" cy="2228850"/>
          </a:xfrm>
          <a:custGeom>
            <a:avLst/>
            <a:gdLst/>
            <a:ahLst/>
            <a:cxnLst/>
            <a:rect l="0" t="0" r="r" b="b"/>
            <a:pathLst>
              <a:path w="329" h="469">
                <a:moveTo>
                  <a:pt x="329" y="0"/>
                </a:moveTo>
                <a:cubicBezTo>
                  <a:pt x="189" y="133"/>
                  <a:pt x="69" y="288"/>
                  <a:pt x="0" y="46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CFD751E0-7430-4ACA-A679-ECB74EA58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26725" y="9525"/>
            <a:ext cx="1539875" cy="555625"/>
          </a:xfrm>
          <a:custGeom>
            <a:avLst/>
            <a:gdLst/>
            <a:ahLst/>
            <a:cxnLst/>
            <a:rect l="0" t="0" r="r" b="b"/>
            <a:pathLst>
              <a:path w="324" h="117">
                <a:moveTo>
                  <a:pt x="324" y="117"/>
                </a:moveTo>
                <a:cubicBezTo>
                  <a:pt x="223" y="64"/>
                  <a:pt x="107" y="2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4337B0AD-9A1D-4899-8791-EDEB9B5A1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02988" y="9525"/>
            <a:ext cx="963613" cy="366713"/>
          </a:xfrm>
          <a:custGeom>
            <a:avLst/>
            <a:gdLst/>
            <a:ahLst/>
            <a:cxnLst/>
            <a:rect l="0" t="0" r="r" b="b"/>
            <a:pathLst>
              <a:path w="203" h="77">
                <a:moveTo>
                  <a:pt x="203" y="77"/>
                </a:moveTo>
                <a:cubicBezTo>
                  <a:pt x="138" y="46"/>
                  <a:pt x="68" y="21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20EE4868-1730-433B-AA39-A91305A4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01438" y="9525"/>
            <a:ext cx="665163" cy="257175"/>
          </a:xfrm>
          <a:custGeom>
            <a:avLst/>
            <a:gdLst/>
            <a:ahLst/>
            <a:cxnLst/>
            <a:rect l="0" t="0" r="r" b="b"/>
            <a:pathLst>
              <a:path w="140" h="54">
                <a:moveTo>
                  <a:pt x="140" y="54"/>
                </a:moveTo>
                <a:cubicBezTo>
                  <a:pt x="95" y="34"/>
                  <a:pt x="48" y="16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89921AE2-097C-4DEE-A398-FCB910D60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6016625"/>
            <a:ext cx="214313" cy="827088"/>
          </a:xfrm>
          <a:custGeom>
            <a:avLst/>
            <a:gdLst/>
            <a:ahLst/>
            <a:cxnLst/>
            <a:rect l="0" t="0" r="r" b="b"/>
            <a:pathLst>
              <a:path w="45" h="174">
                <a:moveTo>
                  <a:pt x="0" y="0"/>
                </a:moveTo>
                <a:cubicBezTo>
                  <a:pt x="11" y="59"/>
                  <a:pt x="26" y="118"/>
                  <a:pt x="45" y="1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A4098D72-B456-40CC-8C9F-D08B9DD2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47313" y="5013325"/>
            <a:ext cx="1919288" cy="1830388"/>
          </a:xfrm>
          <a:custGeom>
            <a:avLst/>
            <a:gdLst/>
            <a:ahLst/>
            <a:cxnLst/>
            <a:rect l="0" t="0" r="r" b="b"/>
            <a:pathLst>
              <a:path w="404" h="385">
                <a:moveTo>
                  <a:pt x="0" y="385"/>
                </a:moveTo>
                <a:cubicBezTo>
                  <a:pt x="146" y="272"/>
                  <a:pt x="285" y="142"/>
                  <a:pt x="404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BCA1A530-E6F6-465D-BCD0-371D816C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94963" y="5275263"/>
            <a:ext cx="1666875" cy="1577975"/>
          </a:xfrm>
          <a:custGeom>
            <a:avLst/>
            <a:gdLst/>
            <a:ahLst/>
            <a:cxnLst/>
            <a:rect l="0" t="0" r="r" b="b"/>
            <a:pathLst>
              <a:path w="351" h="332">
                <a:moveTo>
                  <a:pt x="0" y="332"/>
                </a:moveTo>
                <a:cubicBezTo>
                  <a:pt x="125" y="232"/>
                  <a:pt x="245" y="121"/>
                  <a:pt x="35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5AB5DD23-5ECB-4E0C-AC9B-C384785BA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41013" y="5408613"/>
            <a:ext cx="1525588" cy="1435100"/>
          </a:xfrm>
          <a:custGeom>
            <a:avLst/>
            <a:gdLst/>
            <a:ahLst/>
            <a:cxnLst/>
            <a:rect l="0" t="0" r="r" b="b"/>
            <a:pathLst>
              <a:path w="321" h="302">
                <a:moveTo>
                  <a:pt x="0" y="302"/>
                </a:moveTo>
                <a:cubicBezTo>
                  <a:pt x="114" y="210"/>
                  <a:pt x="223" y="109"/>
                  <a:pt x="32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7DA4BF21-FA96-43DB-A077-173C5F43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02938" y="5518150"/>
            <a:ext cx="1363663" cy="1325563"/>
          </a:xfrm>
          <a:custGeom>
            <a:avLst/>
            <a:gdLst/>
            <a:ahLst/>
            <a:cxnLst/>
            <a:rect l="0" t="0" r="r" b="b"/>
            <a:pathLst>
              <a:path w="287" h="279">
                <a:moveTo>
                  <a:pt x="0" y="279"/>
                </a:moveTo>
                <a:cubicBezTo>
                  <a:pt x="101" y="193"/>
                  <a:pt x="198" y="100"/>
                  <a:pt x="287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pic>
        <p:nvPicPr>
          <p:cNvPr id="3" name="Рисунок 2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D0B05742-689D-0742-92BA-B1547356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35" y="407342"/>
            <a:ext cx="8929686" cy="5227010"/>
          </a:xfrm>
          <a:prstGeom prst="rect">
            <a:avLst/>
          </a:prstGeom>
        </p:spPr>
      </p:pic>
      <p:sp>
        <p:nvSpPr>
          <p:cNvPr id="36" name="Freeform 17">
            <a:extLst>
              <a:ext uri="{FF2B5EF4-FFF2-40B4-BE49-F238E27FC236}">
                <a16:creationId xmlns:a16="http://schemas.microsoft.com/office/drawing/2014/main" id="{BF956BA4-7CC2-4E13-9E1D-0854EF4C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79150" y="5694363"/>
            <a:ext cx="1187450" cy="1149350"/>
          </a:xfrm>
          <a:custGeom>
            <a:avLst/>
            <a:gdLst/>
            <a:ahLst/>
            <a:cxnLst/>
            <a:rect l="0" t="0" r="r" b="b"/>
            <a:pathLst>
              <a:path w="250" h="242">
                <a:moveTo>
                  <a:pt x="0" y="242"/>
                </a:moveTo>
                <a:cubicBezTo>
                  <a:pt x="88" y="166"/>
                  <a:pt x="172" y="85"/>
                  <a:pt x="25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" name="Freeform 19">
            <a:extLst>
              <a:ext uri="{FF2B5EF4-FFF2-40B4-BE49-F238E27FC236}">
                <a16:creationId xmlns:a16="http://schemas.microsoft.com/office/drawing/2014/main" id="{3262514D-691E-4344-8751-4E80F04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25" y="6049963"/>
            <a:ext cx="879475" cy="793750"/>
          </a:xfrm>
          <a:custGeom>
            <a:avLst/>
            <a:gdLst/>
            <a:ahLst/>
            <a:cxnLst/>
            <a:rect l="0" t="0" r="r" b="b"/>
            <a:pathLst>
              <a:path w="185" h="167">
                <a:moveTo>
                  <a:pt x="0" y="167"/>
                </a:moveTo>
                <a:cubicBezTo>
                  <a:pt x="63" y="114"/>
                  <a:pt x="125" y="58"/>
                  <a:pt x="185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96855-3534-C040-921E-CEC892A4EBA4}"/>
              </a:ext>
            </a:extLst>
          </p:cNvPr>
          <p:cNvSpPr txBox="1"/>
          <p:nvPr/>
        </p:nvSpPr>
        <p:spPr>
          <a:xfrm>
            <a:off x="1026320" y="5717272"/>
            <a:ext cx="10807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Отклонение хоть и более менее постоянное, но среднее значение похоже, что не стабильно. Для подтверждения проверим с помощью теста </a:t>
            </a:r>
            <a:r>
              <a:rPr lang="en" dirty="0"/>
              <a:t>ADCF.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380696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8AA7858-5054-4A49-8EFF-13A44659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94" y="1137242"/>
            <a:ext cx="11387612" cy="45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Атлас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1912</Words>
  <Application>Microsoft Macintosh PowerPoint</Application>
  <PresentationFormat>Широкоэкранный</PresentationFormat>
  <Paragraphs>103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4" baseType="lpstr">
      <vt:lpstr>Arial</vt:lpstr>
      <vt:lpstr>Wingdings</vt:lpstr>
      <vt:lpstr>Атлас</vt:lpstr>
      <vt:lpstr>Kaspi DataLab</vt:lpstr>
      <vt:lpstr>Прогнозирование депозитного транзакционного прироста</vt:lpstr>
      <vt:lpstr>Презентация PowerPoint</vt:lpstr>
      <vt:lpstr>Что такое  ARIMA ?</vt:lpstr>
      <vt:lpstr>Что такое стационарность? </vt:lpstr>
      <vt:lpstr>Почему временной ряд должен быть стационарным?</vt:lpstr>
      <vt:lpstr>Проверка стационарности временного ряда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Мы видим, что существует повторяющаяся корреляция как в ACF, так и в PACF.   Таким образом, как и говорилось ранее, мы должны иметь дело с сезонностью:</vt:lpstr>
      <vt:lpstr>Плавно переходим к модели SARIMA. Извлекаем признаки с даты, такие как день, неделя, месяц, год.</vt:lpstr>
      <vt:lpstr>Презентация PowerPoint</vt:lpstr>
      <vt:lpstr>Презентация PowerPoint</vt:lpstr>
      <vt:lpstr>Презентация PowerPoint</vt:lpstr>
      <vt:lpstr>Презентация PowerPoint</vt:lpstr>
      <vt:lpstr>XGBOOST</vt:lpstr>
      <vt:lpstr>Презентация PowerPoint</vt:lpstr>
      <vt:lpstr>Вывод:</vt:lpstr>
      <vt:lpstr>Нахождение вероятности принадлежности к классу 1</vt:lpstr>
      <vt:lpstr>Проблема: Несбалансированная выборка</vt:lpstr>
      <vt:lpstr>Oversample, Undersample</vt:lpstr>
      <vt:lpstr>Категориальные признаки</vt:lpstr>
      <vt:lpstr>Презентация PowerPoint</vt:lpstr>
      <vt:lpstr>Выбор фичей</vt:lpstr>
      <vt:lpstr>Презентация PowerPoint</vt:lpstr>
      <vt:lpstr>Презентация PowerPoint</vt:lpstr>
      <vt:lpstr>DecisionTree Classifier: модель для нахождения важных признаков</vt:lpstr>
      <vt:lpstr>Important features</vt:lpstr>
      <vt:lpstr>Outliers</vt:lpstr>
      <vt:lpstr>Презентация PowerPoint</vt:lpstr>
      <vt:lpstr>Correlation matrix (HeatMap)</vt:lpstr>
      <vt:lpstr>Multivariate imputation by chained equations (MICE)</vt:lpstr>
      <vt:lpstr>EDA</vt:lpstr>
      <vt:lpstr>XGBOOST</vt:lpstr>
      <vt:lpstr>Предикт по построенной модели</vt:lpstr>
      <vt:lpstr>Вывод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Kaspi_Data_Lab</dc:title>
  <dc:creator>Багдатов Ахмедияр</dc:creator>
  <cp:lastModifiedBy>Багдатов Ахмедияр</cp:lastModifiedBy>
  <cp:revision>47</cp:revision>
  <dcterms:created xsi:type="dcterms:W3CDTF">2020-06-01T09:30:31Z</dcterms:created>
  <dcterms:modified xsi:type="dcterms:W3CDTF">2020-06-02T17:32:47Z</dcterms:modified>
</cp:coreProperties>
</file>